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Average" panose="02000503040000020003" pitchFamily="2" charset="77"/>
      <p:regular r:id="rId12"/>
    </p:embeddedFont>
    <p:embeddedFont>
      <p:font typeface="Nunito" pitchFamily="2" charset="77"/>
      <p:regular r:id="rId13"/>
      <p:bold r:id="rId14"/>
      <p:italic r:id="rId15"/>
      <p:boldItalic r:id="rId16"/>
    </p:embeddedFont>
    <p:embeddedFont>
      <p:font typeface="Nunito SemiBold" pitchFamily="2" charset="77"/>
      <p:regular r:id="rId17"/>
      <p:bold r:id="rId18"/>
      <p:italic r:id="rId19"/>
      <p:boldItalic r:id="rId20"/>
    </p:embeddedFont>
    <p:embeddedFont>
      <p:font typeface="Oswald" pitchFamily="2" charset="77"/>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6"/>
    <p:restoredTop sz="78435"/>
  </p:normalViewPr>
  <p:slideViewPr>
    <p:cSldViewPr snapToGrid="0">
      <p:cViewPr varScale="1">
        <p:scale>
          <a:sx n="161" d="100"/>
          <a:sy n="161" d="100"/>
        </p:scale>
        <p:origin x="110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redirect.viglink.com/?format=go&amp;jsonp=vglnk_157314661137413&amp;key=ce074976249105acf14d8c9cf69bdcd1&amp;libId=k2ot4s4i01003n6p000DApv32bffhqnj7&amp;loc=https%3A%2F%2Fwww.cnet.com%2Fnews%2Felon-musk-says-spacex-could-launch-its-starships-for-2m%2F&amp;v=1&amp;out=https%3A%2F%2Ffuturism.com%2Fspacex-launch-cost-less-nasa&amp;title=Elon%20Musk%20says%20SpaceX%20could%20launch%20its%20Starships%20for%20%242M%20-%20CNET&amp;txt=Futurism" TargetMode="External"/><Relationship Id="rId7" Type="http://schemas.openxmlformats.org/officeDocument/2006/relationships/hyperlink" Target="https://theconversation.com/how-spacex-lowered-costs-and-reduced-barriers-to-space-112586"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ttu-ir.tdl.org/handle/2346/74082" TargetMode="External"/><Relationship Id="rId5" Type="http://schemas.openxmlformats.org/officeDocument/2006/relationships/hyperlink" Target="https://www.inc.com/don-reisinger/elon-musk-says-he-can-cut-99-off-price-of-space-travel-heres-how.html" TargetMode="External"/><Relationship Id="rId4" Type="http://schemas.openxmlformats.org/officeDocument/2006/relationships/hyperlink" Target="https://www.cnet.com/news/elon-musk-says-spacex-could-launch-its-starships-for-2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383838"/>
                </a:solidFill>
                <a:highlight>
                  <a:srgbClr val="FFFFFF"/>
                </a:highlight>
                <a:latin typeface="Georgia"/>
                <a:ea typeface="Georgia"/>
                <a:cs typeface="Georgia"/>
                <a:sym typeface="Georgia"/>
              </a:rPr>
              <a:t>99%- </a:t>
            </a:r>
            <a:r>
              <a:rPr lang="en">
                <a:solidFill>
                  <a:srgbClr val="474747"/>
                </a:solidFill>
                <a:highlight>
                  <a:srgbClr val="FFFFFF"/>
                </a:highlight>
                <a:latin typeface="Times New Roman"/>
                <a:ea typeface="Times New Roman"/>
                <a:cs typeface="Times New Roman"/>
                <a:sym typeface="Times New Roman"/>
              </a:rPr>
              <a:t>If Musk can really deliver a $2 million space ride, it would be dramatically cheaper than the $152 million the average NASA space launch costs, according to data obtained by </a:t>
            </a:r>
            <a:r>
              <a:rPr lang="en">
                <a:solidFill>
                  <a:schemeClr val="hlink"/>
                </a:solidFill>
                <a:highlight>
                  <a:srgbClr val="FFFFFF"/>
                </a:highlight>
                <a:uFill>
                  <a:noFill/>
                </a:uFill>
                <a:latin typeface="Times New Roman"/>
                <a:ea typeface="Times New Roman"/>
                <a:cs typeface="Times New Roman"/>
                <a:sym typeface="Times New Roman"/>
                <a:hlinkClick r:id="rId3"/>
              </a:rPr>
              <a:t>Futurism</a:t>
            </a:r>
            <a:r>
              <a:rPr lang="en">
                <a:solidFill>
                  <a:srgbClr val="474747"/>
                </a:solidFill>
                <a:highlight>
                  <a:srgbClr val="FFFFFF"/>
                </a:highlight>
                <a:latin typeface="Times New Roman"/>
                <a:ea typeface="Times New Roman"/>
                <a:cs typeface="Times New Roman"/>
                <a:sym typeface="Times New Roman"/>
              </a:rPr>
              <a:t> and earlier reported on by </a:t>
            </a:r>
            <a:r>
              <a:rPr lang="en">
                <a:solidFill>
                  <a:schemeClr val="hlink"/>
                </a:solidFill>
                <a:highlight>
                  <a:srgbClr val="FFFFFF"/>
                </a:highlight>
                <a:uFill>
                  <a:noFill/>
                </a:uFill>
                <a:latin typeface="Times New Roman"/>
                <a:ea typeface="Times New Roman"/>
                <a:cs typeface="Times New Roman"/>
                <a:sym typeface="Times New Roman"/>
                <a:hlinkClick r:id="rId4"/>
              </a:rPr>
              <a:t>CNET</a:t>
            </a:r>
            <a:r>
              <a:rPr lang="en">
                <a:solidFill>
                  <a:srgbClr val="474747"/>
                </a:solidFill>
                <a:highlight>
                  <a:srgbClr val="FFFFFF"/>
                </a:highlight>
                <a:latin typeface="Times New Roman"/>
                <a:ea typeface="Times New Roman"/>
                <a:cs typeface="Times New Roman"/>
                <a:sym typeface="Times New Roman"/>
              </a:rPr>
              <a:t>. In fact, if Musk is right, his space travel could cost just a little over 1 percent of what NASA pays to go to space. (</a:t>
            </a:r>
            <a:r>
              <a:rPr lang="en" u="sng">
                <a:solidFill>
                  <a:schemeClr val="hlink"/>
                </a:solidFill>
                <a:hlinkClick r:id="rId5"/>
              </a:rPr>
              <a:t>https://www.inc.com/don-reisinger/elon-musk-says-he-can-cut-99-off-price-of-space-travel-heres-how.html</a:t>
            </a:r>
            <a:r>
              <a:rPr lang="en">
                <a:solidFill>
                  <a:srgbClr val="383838"/>
                </a:solidFill>
                <a:highlight>
                  <a:srgbClr val="FFFFFF"/>
                </a:highlight>
                <a:latin typeface="Georgia"/>
                <a:ea typeface="Georgia"/>
                <a:cs typeface="Georgia"/>
                <a:sym typeface="Georgia"/>
              </a:rPr>
              <a:t>)</a:t>
            </a:r>
            <a:endParaRPr>
              <a:solidFill>
                <a:srgbClr val="474747"/>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a:solidFill>
                <a:srgbClr val="474747"/>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 sz="1050">
                <a:solidFill>
                  <a:srgbClr val="383838"/>
                </a:solidFill>
                <a:highlight>
                  <a:srgbClr val="FFFFFF"/>
                </a:highlight>
                <a:latin typeface="Georgia"/>
                <a:ea typeface="Georgia"/>
                <a:cs typeface="Georgia"/>
                <a:sym typeface="Georgia"/>
              </a:rPr>
              <a:t>Between 1970 and 2000, </a:t>
            </a:r>
            <a:r>
              <a:rPr lang="en" sz="1050" u="sng">
                <a:solidFill>
                  <a:schemeClr val="hlink"/>
                </a:solidFill>
                <a:highlight>
                  <a:srgbClr val="FFFFFF"/>
                </a:highlight>
                <a:latin typeface="Georgia"/>
                <a:ea typeface="Georgia"/>
                <a:cs typeface="Georgia"/>
                <a:sym typeface="Georgia"/>
                <a:hlinkClick r:id="rId6"/>
              </a:rPr>
              <a:t>the cost to launch a kilogram to space remained fairly steady</a:t>
            </a:r>
            <a:r>
              <a:rPr lang="en" sz="1050">
                <a:solidFill>
                  <a:srgbClr val="383838"/>
                </a:solidFill>
                <a:highlight>
                  <a:srgbClr val="FFFFFF"/>
                </a:highlight>
                <a:latin typeface="Georgia"/>
                <a:ea typeface="Georgia"/>
                <a:cs typeface="Georgia"/>
                <a:sym typeface="Georgia"/>
              </a:rPr>
              <a:t>, with an average of US$18,500 per kilogram. When the space shuttle was in operation, it could launch a payload of 27,500 kilograms for $1.5 billion, or $54,500 per kilogram. For a SpaceX Falcon 9, the rocket used to access the ISS, the cost is just $2,720 per kilogram. (</a:t>
            </a:r>
            <a:r>
              <a:rPr lang="en" u="sng">
                <a:solidFill>
                  <a:schemeClr val="hlink"/>
                </a:solidFill>
                <a:hlinkClick r:id="rId7"/>
              </a:rPr>
              <a:t>https://theconversation.com/how-spacex-lowered-costs-and-reduced-barriers-to-space-112586</a:t>
            </a:r>
            <a:r>
              <a:rPr lang="en" sz="800">
                <a:solidFill>
                  <a:srgbClr val="474747"/>
                </a:solidFill>
                <a:highlight>
                  <a:srgbClr val="FFFFFF"/>
                </a:highlight>
                <a:latin typeface="Times New Roman"/>
                <a:ea typeface="Times New Roman"/>
                <a:cs typeface="Times New Roman"/>
                <a:sym typeface="Times New Roman"/>
              </a:rPr>
              <a:t>)</a:t>
            </a:r>
            <a:endParaRPr sz="800">
              <a:solidFill>
                <a:srgbClr val="474747"/>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a:solidFill>
                <a:srgbClr val="474747"/>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800"/>
          </a:p>
          <a:p>
            <a:pPr marL="0" lvl="0" indent="0" algn="l" rtl="0">
              <a:lnSpc>
                <a:spcPct val="100000"/>
              </a:lnSpc>
              <a:spcBef>
                <a:spcPts val="0"/>
              </a:spcBef>
              <a:spcAft>
                <a:spcPts val="0"/>
              </a:spcAft>
              <a:buSzPts val="1100"/>
              <a:buNone/>
            </a:pPr>
            <a:r>
              <a:rPr lang="en" sz="800"/>
              <a:t>Space Tourism</a:t>
            </a:r>
            <a:endParaRPr sz="800"/>
          </a:p>
          <a:p>
            <a:pPr marL="457200" lvl="0" indent="-279400" algn="l" rtl="0">
              <a:lnSpc>
                <a:spcPct val="100000"/>
              </a:lnSpc>
              <a:spcBef>
                <a:spcPts val="0"/>
              </a:spcBef>
              <a:spcAft>
                <a:spcPts val="0"/>
              </a:spcAft>
              <a:buSzPts val="800"/>
              <a:buChar char="●"/>
            </a:pPr>
            <a:r>
              <a:rPr lang="en" sz="800"/>
              <a:t>Dennis Tito was the first private citizen that paid for a trip to ISS, costing him $20 Million</a:t>
            </a:r>
            <a:endParaRPr sz="800"/>
          </a:p>
          <a:p>
            <a:pPr marL="457200" lvl="0" indent="-279400" algn="l" rtl="0">
              <a:lnSpc>
                <a:spcPct val="100000"/>
              </a:lnSpc>
              <a:spcBef>
                <a:spcPts val="0"/>
              </a:spcBef>
              <a:spcAft>
                <a:spcPts val="0"/>
              </a:spcAft>
              <a:buSzPts val="800"/>
              <a:buChar char="●"/>
            </a:pPr>
            <a:r>
              <a:rPr lang="en" sz="800"/>
              <a:t>Compare that to the current cost to reserve a seat on a Virgin Galactic flight of $250 K</a:t>
            </a:r>
            <a:endParaRPr sz="800"/>
          </a:p>
          <a:p>
            <a:pPr marL="457200" lvl="0" indent="-279400" algn="l" rtl="0">
              <a:lnSpc>
                <a:spcPct val="100000"/>
              </a:lnSpc>
              <a:spcBef>
                <a:spcPts val="0"/>
              </a:spcBef>
              <a:spcAft>
                <a:spcPts val="0"/>
              </a:spcAft>
              <a:buSzPts val="800"/>
              <a:buChar char="●"/>
            </a:pPr>
            <a:r>
              <a:rPr lang="en" sz="800"/>
              <a:t>This cost will likely only keep falling with the increased competition between Virgin, Blue Origin, and SpaceX</a:t>
            </a:r>
            <a:endParaRPr sz="800"/>
          </a:p>
          <a:p>
            <a:pPr marL="457200" lvl="0" indent="-279400" algn="l" rtl="0">
              <a:lnSpc>
                <a:spcPct val="100000"/>
              </a:lnSpc>
              <a:spcBef>
                <a:spcPts val="0"/>
              </a:spcBef>
              <a:spcAft>
                <a:spcPts val="0"/>
              </a:spcAft>
              <a:buSzPts val="800"/>
              <a:buChar char="●"/>
            </a:pPr>
            <a:r>
              <a:rPr lang="en" sz="800"/>
              <a:t>Even just days ago, Space Perspective announced plans for test flights of a space balloon, which would further drive down the costs</a:t>
            </a:r>
            <a:endParaRPr sz="800"/>
          </a:p>
          <a:p>
            <a:pPr marL="0" lvl="0" indent="0" algn="l" rtl="0">
              <a:lnSpc>
                <a:spcPct val="100000"/>
              </a:lnSpc>
              <a:spcBef>
                <a:spcPts val="0"/>
              </a:spcBef>
              <a:spcAft>
                <a:spcPts val="0"/>
              </a:spcAft>
              <a:buNone/>
            </a:pPr>
            <a:endParaRPr sz="800"/>
          </a:p>
          <a:p>
            <a:pPr marL="0" lvl="0" indent="0" algn="l" rtl="0">
              <a:lnSpc>
                <a:spcPct val="100000"/>
              </a:lnSpc>
              <a:spcBef>
                <a:spcPts val="0"/>
              </a:spcBef>
              <a:spcAft>
                <a:spcPts val="0"/>
              </a:spcAft>
              <a:buNone/>
            </a:pPr>
            <a:r>
              <a:rPr lang="en" sz="800"/>
              <a:t>Space Force</a:t>
            </a:r>
            <a:endParaRPr sz="800"/>
          </a:p>
          <a:p>
            <a:pPr marL="457200" lvl="0" indent="-279400" algn="l" rtl="0">
              <a:lnSpc>
                <a:spcPct val="100000"/>
              </a:lnSpc>
              <a:spcBef>
                <a:spcPts val="0"/>
              </a:spcBef>
              <a:spcAft>
                <a:spcPts val="0"/>
              </a:spcAft>
              <a:buSzPts val="800"/>
              <a:buChar char="●"/>
            </a:pPr>
            <a:r>
              <a:rPr lang="en" sz="800"/>
              <a:t>Current accelerations in international communities to build Space Warfare - US announces intention to create Space Force on 14 January (738 Billion Defense Spending Bill) </a:t>
            </a:r>
            <a:endParaRPr sz="800"/>
          </a:p>
          <a:p>
            <a:pPr marL="457200" lvl="0" indent="-279400" algn="l" rtl="0">
              <a:lnSpc>
                <a:spcPct val="100000"/>
              </a:lnSpc>
              <a:spcBef>
                <a:spcPts val="0"/>
              </a:spcBef>
              <a:spcAft>
                <a:spcPts val="0"/>
              </a:spcAft>
              <a:buSzPts val="800"/>
              <a:buChar char="●"/>
            </a:pPr>
            <a:r>
              <a:rPr lang="en" sz="800"/>
              <a:t>India recently shot down one of its own satellites on March 27, 2019</a:t>
            </a:r>
            <a:endParaRPr sz="800"/>
          </a:p>
          <a:p>
            <a:pPr marL="0" lvl="0" indent="0" algn="l" rtl="0">
              <a:lnSpc>
                <a:spcPct val="100000"/>
              </a:lnSpc>
              <a:spcBef>
                <a:spcPts val="0"/>
              </a:spcBef>
              <a:spcAft>
                <a:spcPts val="0"/>
              </a:spcAft>
              <a:buSzPts val="1100"/>
              <a:buNone/>
            </a:pPr>
            <a:endParaRPr sz="800"/>
          </a:p>
          <a:p>
            <a:pPr marL="0" lvl="0" indent="0" algn="l" rtl="0">
              <a:lnSpc>
                <a:spcPct val="100000"/>
              </a:lnSpc>
              <a:spcBef>
                <a:spcPts val="0"/>
              </a:spcBef>
              <a:spcAft>
                <a:spcPts val="0"/>
              </a:spcAft>
              <a:buSzPts val="1100"/>
              <a:buNone/>
            </a:pPr>
            <a:r>
              <a:rPr lang="en" sz="1000"/>
              <a:t>Trump Executive Order-</a:t>
            </a:r>
            <a:r>
              <a:rPr lang="en" sz="800"/>
              <a:t> “</a:t>
            </a:r>
            <a:r>
              <a:rPr lang="en">
                <a:solidFill>
                  <a:srgbClr val="333333"/>
                </a:solidFill>
              </a:rPr>
              <a:t>Encouraging International Support for the Recovery and Use of Space Resources,”</a:t>
            </a:r>
            <a:endParaRPr>
              <a:solidFill>
                <a:srgbClr val="333333"/>
              </a:solidFill>
            </a:endParaRPr>
          </a:p>
          <a:p>
            <a:pPr marL="0" lvl="0" indent="0" algn="l" rtl="0">
              <a:lnSpc>
                <a:spcPct val="100000"/>
              </a:lnSpc>
              <a:spcBef>
                <a:spcPts val="0"/>
              </a:spcBef>
              <a:spcAft>
                <a:spcPts val="0"/>
              </a:spcAft>
              <a:buSzPts val="1100"/>
              <a:buNone/>
            </a:pPr>
            <a:endParaRPr>
              <a:solidFill>
                <a:srgbClr val="333333"/>
              </a:solidFill>
            </a:endParaRPr>
          </a:p>
          <a:p>
            <a:pPr marL="0" lvl="0" indent="0" algn="l" rtl="0">
              <a:spcBef>
                <a:spcPts val="0"/>
              </a:spcBef>
              <a:spcAft>
                <a:spcPts val="0"/>
              </a:spcAft>
              <a:buNone/>
            </a:pPr>
            <a:endParaRPr>
              <a:solidFill>
                <a:srgbClr val="333333"/>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Reusable rockets and reduced cost of access to space could lead to greater accessibility and the advancement of technology enabling things like colonization and tourism.</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Small satellites such as CubeSat, MicroSat-R, or Starlink can cost as low as $2.25M and bring Earth observation technology to smaller companies and accelerate innovation. </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Changes in technology along with improvement in data processing and analysis could enable the real-time tracking on earth of Earth.</a:t>
            </a:r>
            <a:endParaRPr sz="1200">
              <a:latin typeface="Times New Roman"/>
              <a:ea typeface="Times New Roman"/>
              <a:cs typeface="Times New Roman"/>
              <a:sym typeface="Times New Roman"/>
            </a:endParaRPr>
          </a:p>
          <a:p>
            <a:pPr marL="914400" lvl="1" indent="-304800" algn="l" rtl="0">
              <a:spcBef>
                <a:spcPts val="0"/>
              </a:spcBef>
              <a:spcAft>
                <a:spcPts val="0"/>
              </a:spcAft>
              <a:buSzPts val="1200"/>
              <a:buFont typeface="Times New Roman"/>
              <a:buAutoNum type="alphaLcPeriod"/>
            </a:pPr>
            <a:r>
              <a:rPr lang="en" sz="1200">
                <a:latin typeface="Times New Roman"/>
                <a:ea typeface="Times New Roman"/>
                <a:cs typeface="Times New Roman"/>
                <a:sym typeface="Times New Roman"/>
              </a:rPr>
              <a:t>Instead of using customer data, Google could now directly monitor every car on the road.  This would allow for completely autonomous cars that communicate with one another in real time while traveling down freeways at high speeds. </a:t>
            </a:r>
            <a:endParaRPr sz="1200">
              <a:latin typeface="Times New Roman"/>
              <a:ea typeface="Times New Roman"/>
              <a:cs typeface="Times New Roman"/>
              <a:sym typeface="Times New Roman"/>
            </a:endParaRPr>
          </a:p>
          <a:p>
            <a:pPr marL="914400" lvl="1" indent="-304800" algn="l" rtl="0">
              <a:spcBef>
                <a:spcPts val="0"/>
              </a:spcBef>
              <a:spcAft>
                <a:spcPts val="0"/>
              </a:spcAft>
              <a:buSzPts val="1200"/>
              <a:buFont typeface="Times New Roman"/>
              <a:buAutoNum type="alphaLcPeriod"/>
            </a:pPr>
            <a:r>
              <a:rPr lang="en" sz="1200">
                <a:latin typeface="Times New Roman"/>
                <a:ea typeface="Times New Roman"/>
                <a:cs typeface="Times New Roman"/>
                <a:sym typeface="Times New Roman"/>
              </a:rPr>
              <a:t>Accessible monitoring would then feed other areas of study and could be used to benefit global warming research, agricultural yields, weather models, or provide real-time traffic information. </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seven tourists have visited the International Space Station (ISS)</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Companies like Virgin Galactic focusing primarily on space tourism, and suborbital flights, the number of people who experience zero-gravity space flight will increase. </a:t>
            </a:r>
            <a:endParaRPr sz="1200">
              <a:latin typeface="Times New Roman"/>
              <a:ea typeface="Times New Roman"/>
              <a:cs typeface="Times New Roman"/>
              <a:sym typeface="Times New Roman"/>
            </a:endParaRPr>
          </a:p>
          <a:p>
            <a:pPr marL="914400" lvl="1" indent="-304800" algn="l" rtl="0">
              <a:spcBef>
                <a:spcPts val="0"/>
              </a:spcBef>
              <a:spcAft>
                <a:spcPts val="0"/>
              </a:spcAft>
              <a:buSzPts val="1200"/>
              <a:buFont typeface="Times New Roman"/>
              <a:buAutoNum type="alphaLcPeriod"/>
            </a:pPr>
            <a:r>
              <a:rPr lang="en" sz="1200">
                <a:latin typeface="Times New Roman"/>
                <a:ea typeface="Times New Roman"/>
                <a:cs typeface="Times New Roman"/>
                <a:sym typeface="Times New Roman"/>
              </a:rPr>
              <a:t>Society's fascination with astronauts and space will certainly increase along with the increased access leading to a greater desire to explore and travel further.</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Space tourists will drive companies to invest in new man-made floating or orbiting city arrangements.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Reusable space vehicles will lead to exponential reductions in the cost of transporting materials back from space. </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Valuable commodities that are rare on earth can be mined in space in more ethical and in a more environmentally friendly manor.</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Advanced manufacturing technologies such as 3-D printers will enable mining rigs and equipment to be constructed and repaired without returning home.</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The abundance of material combined with the values back on Earth will enable provide economic incentives to  private companies to pursue space mining and take on the risk.</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Though there are many benefits to space mining there are also some serious impacts</a:t>
            </a:r>
            <a:endParaRPr sz="1200">
              <a:latin typeface="Times New Roman"/>
              <a:ea typeface="Times New Roman"/>
              <a:cs typeface="Times New Roman"/>
              <a:sym typeface="Times New Roman"/>
            </a:endParaRPr>
          </a:p>
          <a:p>
            <a:pPr marL="914400" lvl="1" indent="-304800" algn="l" rtl="0">
              <a:spcBef>
                <a:spcPts val="0"/>
              </a:spcBef>
              <a:spcAft>
                <a:spcPts val="0"/>
              </a:spcAft>
              <a:buSzPts val="1200"/>
              <a:buFont typeface="Times New Roman"/>
              <a:buChar char="○"/>
            </a:pPr>
            <a:r>
              <a:rPr lang="en" sz="1200">
                <a:latin typeface="Times New Roman"/>
                <a:ea typeface="Times New Roman"/>
                <a:cs typeface="Times New Roman"/>
                <a:sym typeface="Times New Roman"/>
              </a:rPr>
              <a:t>Space-mined materials could devalue the price of current precious materials</a:t>
            </a:r>
            <a:endParaRPr sz="1200">
              <a:latin typeface="Times New Roman"/>
              <a:ea typeface="Times New Roman"/>
              <a:cs typeface="Times New Roman"/>
              <a:sym typeface="Times New Roman"/>
            </a:endParaRPr>
          </a:p>
          <a:p>
            <a:pPr marL="914400" lvl="1" indent="-304800" algn="l" rtl="0">
              <a:spcBef>
                <a:spcPts val="0"/>
              </a:spcBef>
              <a:spcAft>
                <a:spcPts val="0"/>
              </a:spcAft>
              <a:buSzPts val="1200"/>
              <a:buFont typeface="Times New Roman"/>
              <a:buChar char="○"/>
            </a:pPr>
            <a:r>
              <a:rPr lang="en" sz="1200">
                <a:latin typeface="Times New Roman"/>
                <a:ea typeface="Times New Roman"/>
                <a:cs typeface="Times New Roman"/>
                <a:sym typeface="Times New Roman"/>
              </a:rPr>
              <a:t>Earthbound mining operations will likely see some reduction leading to a healthier environment and a reduction in dangerous working conditions. </a:t>
            </a:r>
            <a:endParaRPr sz="1200">
              <a:latin typeface="Times New Roman"/>
              <a:ea typeface="Times New Roman"/>
              <a:cs typeface="Times New Roman"/>
              <a:sym typeface="Times New Roman"/>
            </a:endParaRPr>
          </a:p>
          <a:p>
            <a:pPr marL="914400" lvl="1" indent="-304800" algn="l" rtl="0">
              <a:spcBef>
                <a:spcPts val="0"/>
              </a:spcBef>
              <a:spcAft>
                <a:spcPts val="0"/>
              </a:spcAft>
              <a:buSzPts val="1200"/>
              <a:buFont typeface="Times New Roman"/>
              <a:buChar char="○"/>
            </a:pPr>
            <a:r>
              <a:rPr lang="en" sz="1200">
                <a:latin typeface="Times New Roman"/>
                <a:ea typeface="Times New Roman"/>
                <a:cs typeface="Times New Roman"/>
                <a:sym typeface="Times New Roman"/>
              </a:rPr>
              <a:t>The economic benefit of space mining will likely lead many private companies to lobby their home governments to protect their economic interests.</a:t>
            </a:r>
            <a:endParaRPr sz="1200">
              <a:latin typeface="Times New Roman"/>
              <a:ea typeface="Times New Roman"/>
              <a:cs typeface="Times New Roman"/>
              <a:sym typeface="Times New Roman"/>
            </a:endParaRPr>
          </a:p>
          <a:p>
            <a:pPr marL="914400" lvl="1" indent="-304800" algn="l" rtl="0">
              <a:spcBef>
                <a:spcPts val="0"/>
              </a:spcBef>
              <a:spcAft>
                <a:spcPts val="0"/>
              </a:spcAft>
              <a:buSzPts val="1200"/>
              <a:buFont typeface="Times New Roman"/>
              <a:buChar char="○"/>
            </a:pPr>
            <a:r>
              <a:rPr lang="en" sz="1200">
                <a:latin typeface="Times New Roman"/>
                <a:ea typeface="Times New Roman"/>
                <a:cs typeface="Times New Roman"/>
                <a:sym typeface="Times New Roman"/>
              </a:rPr>
              <a:t>Government led Space based infrastructure will grow in order to support mining operations</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seen in the previous slides, the future of space involves leveraging technologies across industries and societies to truly reach for the stars.Gone are the days of nationalism and the “Space Race”. Society has thrived in Space and through the diverse perspectives and experiences across all cultures, innovation is at its peak. In the “Possible” of space, we find that the future is truly global. </a:t>
            </a:r>
            <a:br>
              <a:rPr lang="en"/>
            </a:br>
            <a:endParaRPr/>
          </a:p>
          <a:p>
            <a:pPr marL="0" lvl="0" indent="0" algn="l" rtl="0">
              <a:lnSpc>
                <a:spcPct val="100000"/>
              </a:lnSpc>
              <a:spcBef>
                <a:spcPts val="0"/>
              </a:spcBef>
              <a:spcAft>
                <a:spcPts val="0"/>
              </a:spcAft>
              <a:buSzPts val="1100"/>
              <a:buNone/>
            </a:pPr>
            <a:r>
              <a:rPr lang="en"/>
              <a:t>First image:</a:t>
            </a:r>
            <a:endParaRPr/>
          </a:p>
          <a:p>
            <a:pPr marL="0" lvl="0" indent="0" algn="l" rtl="0">
              <a:lnSpc>
                <a:spcPct val="100000"/>
              </a:lnSpc>
              <a:spcBef>
                <a:spcPts val="0"/>
              </a:spcBef>
              <a:spcAft>
                <a:spcPts val="0"/>
              </a:spcAft>
              <a:buSzPts val="1100"/>
              <a:buNone/>
            </a:pPr>
            <a:r>
              <a:rPr lang="en"/>
              <a:t>We have reaped the fruits of labor from years of early space colonization. With the ISS a relic of the past, Spaceship like buildings now orbit the galaxy, offering a metropolitan view of space, with loading docks for reusable space vehicles going to and from earth on space mining efforts.These facilities are a versatile office space, providing accessibility to miners, as well as a training center to equip newcomers to space with the tools necessary for adaptability and survival in the extraterrestrial terrain.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Space is now multi generational. We’ve seen families born in space, young astronauts training and attending school with their peers, being considered a citizen of Mars and only a visitor to Earth. Families spend a majority of their time in space, and vacation to Earth and other planets occasionally, however the focus has been on orienting future generations to solve the complex problems of tomorrow, which include the environmental impacts of Space colonization from the mid 2000’s.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 Space, there are no country conflicts. With humans existing that have spent their entire lives in Space, individuals find less focus on allegiance to a specific country, and instead focus on betterment and equality of all members of society. Engineers, doctors, scientists, teachers and other professions work together, as seen here by the annual global space summit, a program that sends delegates from each colony in space to collaborate and learn from one another. This year’s summit explores the possibility of a pandemic in Space. Members explore and problem solve and use the past to learn and prepare for the future.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Space now has a fully developed infrastructure, with public transit moving Spacemen and women from rural areas to metropolitan locations for work and school. Utilizing renewable energy sources a major focus of the future of Space is addressing the food crisis that still prevails. Sustainable organic farming is performed in the fertile plains of Mars and exported back to earth and across the colonies of Mars and the galaxy. The space revolution is thriving, and we’re beginning to see the culmination of generations focused on empathy, equity, and innovation rise up.</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Like all future domains, we can’t pursue the future of Space without challenging the status quo and understanding the WHY behind the signals around us. Reusable space vehicles, privatization of space flight, and legislation promoting Space exploration are all in existence today. If we can recognize these signals are a cluster of something much larger, the possibilities of the future are truly limitless.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summary, the future of space belongs to the curious.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14;p2"/>
          <p:cNvSpPr txBox="1">
            <a:spLocks noGrp="1"/>
          </p:cNvSpPr>
          <p:nvPr>
            <p:ph type="ctrTitle"/>
          </p:nvPr>
        </p:nvSpPr>
        <p:spPr>
          <a:xfrm>
            <a:off x="671258" y="990800"/>
            <a:ext cx="7801500" cy="1730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50" name="Google Shape;50;p1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2"/>
          <p:cNvSpPr txBox="1">
            <a:spLocks noGrp="1"/>
          </p:cNvSpPr>
          <p:nvPr>
            <p:ph type="title" hasCustomPrompt="1"/>
          </p:nvPr>
        </p:nvSpPr>
        <p:spPr>
          <a:xfrm>
            <a:off x="311700" y="1255275"/>
            <a:ext cx="8520600" cy="189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3" name="Google Shape;53;p12"/>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4" name="Google Shape;54;p1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71250" y="2141250"/>
            <a:ext cx="7852200" cy="86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p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8" name="Google Shape;28;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9" name="Google Shape;29;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 name="Google Shape;30;p6"/>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3" name="Google Shape;33;p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7" name="Google Shape;37;p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490250" y="526350"/>
            <a:ext cx="62271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40" name="Google Shape;40;p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10"/>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 name="Google Shape;43;p10"/>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10"/>
          <p:cNvSpPr txBox="1">
            <a:spLocks noGrp="1"/>
          </p:cNvSpPr>
          <p:nvPr>
            <p:ph type="title"/>
          </p:nvPr>
        </p:nvSpPr>
        <p:spPr>
          <a:xfrm>
            <a:off x="265500" y="1081400"/>
            <a:ext cx="4045200" cy="1710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5" name="Google Shape;45;p10"/>
          <p:cNvSpPr txBox="1">
            <a:spLocks noGrp="1"/>
          </p:cNvSpPr>
          <p:nvPr>
            <p:ph type="subTitle" idx="1"/>
          </p:nvPr>
        </p:nvSpPr>
        <p:spPr>
          <a:xfrm>
            <a:off x="265500" y="2845201"/>
            <a:ext cx="4045200" cy="1345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6" name="Google Shape;46;p10"/>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47" name="Google Shape;47;p1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800"/>
              <a:buNone/>
            </a:pPr>
            <a:r>
              <a:rPr lang="en"/>
              <a:t>The Future of Space</a:t>
            </a:r>
            <a:endParaRPr/>
          </a:p>
        </p:txBody>
      </p:sp>
      <p:sp>
        <p:nvSpPr>
          <p:cNvPr id="60" name="Google Shape;60;p13"/>
          <p:cNvSpPr txBox="1">
            <a:spLocks noGrp="1"/>
          </p:cNvSpPr>
          <p:nvPr>
            <p:ph type="subTitle" idx="1"/>
          </p:nvPr>
        </p:nvSpPr>
        <p:spPr>
          <a:xfrm>
            <a:off x="671250" y="3174876"/>
            <a:ext cx="7801500" cy="792600"/>
          </a:xfrm>
          <a:prstGeom prst="rect">
            <a:avLst/>
          </a:prstGeom>
          <a:noFill/>
          <a:ln>
            <a:noFill/>
          </a:ln>
        </p:spPr>
        <p:txBody>
          <a:bodyPr spcFirstLastPara="1" wrap="square" lIns="91425" tIns="91425" rIns="91425" bIns="91425" anchor="t" anchorCtr="0">
            <a:noAutofit/>
          </a:bodyPr>
          <a:lstStyle/>
          <a:p>
            <a:pPr marL="457200" lvl="0" indent="-342900" algn="ctr" rtl="0">
              <a:lnSpc>
                <a:spcPct val="100000"/>
              </a:lnSpc>
              <a:spcBef>
                <a:spcPts val="0"/>
              </a:spcBef>
              <a:spcAft>
                <a:spcPts val="0"/>
              </a:spcAft>
              <a:buSzPts val="2100"/>
              <a:buNone/>
            </a:pPr>
            <a:r>
              <a:rPr lang="en"/>
              <a:t>Jason Bell – Jason Gilmore – Joyce Jones </a:t>
            </a:r>
            <a:endParaRPr/>
          </a:p>
          <a:p>
            <a:pPr marL="457200" lvl="0" indent="-342900" algn="ctr" rtl="0">
              <a:lnSpc>
                <a:spcPct val="100000"/>
              </a:lnSpc>
              <a:spcBef>
                <a:spcPts val="0"/>
              </a:spcBef>
              <a:spcAft>
                <a:spcPts val="0"/>
              </a:spcAft>
              <a:buSzPts val="2100"/>
              <a:buNone/>
            </a:pPr>
            <a:r>
              <a:rPr lang="en"/>
              <a:t>Zachary Peck – Brittany Zembower</a:t>
            </a:r>
            <a:endParaRPr/>
          </a:p>
          <a:p>
            <a:pPr marL="457200" lvl="0" indent="-342900" algn="ctr" rtl="0">
              <a:lnSpc>
                <a:spcPct val="100000"/>
              </a:lnSpc>
              <a:spcBef>
                <a:spcPts val="0"/>
              </a:spcBef>
              <a:spcAft>
                <a:spcPts val="0"/>
              </a:spcAft>
              <a:buSzPts val="2100"/>
              <a:buNone/>
            </a:pPr>
            <a:br>
              <a:rPr lang="en"/>
            </a:b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a:stretch/>
        </p:blipFill>
        <p:spPr>
          <a:xfrm>
            <a:off x="5162050" y="3859300"/>
            <a:ext cx="405650" cy="405650"/>
          </a:xfrm>
          <a:prstGeom prst="rect">
            <a:avLst/>
          </a:prstGeom>
          <a:noFill/>
          <a:ln>
            <a:noFill/>
          </a:ln>
        </p:spPr>
      </p:pic>
      <p:pic>
        <p:nvPicPr>
          <p:cNvPr id="66" name="Google Shape;66;p14"/>
          <p:cNvPicPr preferRelativeResize="0"/>
          <p:nvPr/>
        </p:nvPicPr>
        <p:blipFill rotWithShape="1">
          <a:blip r:embed="rId4">
            <a:alphaModFix/>
          </a:blip>
          <a:srcRect/>
          <a:stretch/>
        </p:blipFill>
        <p:spPr>
          <a:xfrm>
            <a:off x="3449081" y="2743269"/>
            <a:ext cx="405650" cy="405650"/>
          </a:xfrm>
          <a:prstGeom prst="rect">
            <a:avLst/>
          </a:prstGeom>
          <a:noFill/>
          <a:ln>
            <a:noFill/>
          </a:ln>
        </p:spPr>
      </p:pic>
      <p:pic>
        <p:nvPicPr>
          <p:cNvPr id="67" name="Google Shape;67;p14"/>
          <p:cNvPicPr preferRelativeResize="0"/>
          <p:nvPr/>
        </p:nvPicPr>
        <p:blipFill rotWithShape="1">
          <a:blip r:embed="rId5">
            <a:alphaModFix/>
          </a:blip>
          <a:srcRect/>
          <a:stretch/>
        </p:blipFill>
        <p:spPr>
          <a:xfrm>
            <a:off x="5103594" y="1974680"/>
            <a:ext cx="405650" cy="410108"/>
          </a:xfrm>
          <a:prstGeom prst="rect">
            <a:avLst/>
          </a:prstGeom>
          <a:noFill/>
          <a:ln>
            <a:noFill/>
          </a:ln>
        </p:spPr>
      </p:pic>
      <p:sp>
        <p:nvSpPr>
          <p:cNvPr id="68" name="Google Shape;68;p14"/>
          <p:cNvSpPr/>
          <p:nvPr/>
        </p:nvSpPr>
        <p:spPr>
          <a:xfrm rot="-4121435">
            <a:off x="1988519" y="2817012"/>
            <a:ext cx="4366211" cy="1408586"/>
          </a:xfrm>
          <a:prstGeom prst="arc">
            <a:avLst>
              <a:gd name="adj1" fmla="val 19100416"/>
              <a:gd name="adj2" fmla="val 889093"/>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4"/>
          <p:cNvSpPr/>
          <p:nvPr/>
        </p:nvSpPr>
        <p:spPr>
          <a:xfrm rot="6018636" flipH="1">
            <a:off x="2350302" y="3332089"/>
            <a:ext cx="3477962" cy="2146223"/>
          </a:xfrm>
          <a:prstGeom prst="arc">
            <a:avLst>
              <a:gd name="adj1" fmla="val 19305718"/>
              <a:gd name="adj2" fmla="val 847500"/>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4"/>
          <p:cNvSpPr/>
          <p:nvPr/>
        </p:nvSpPr>
        <p:spPr>
          <a:xfrm rot="-4609222">
            <a:off x="3822740" y="4052605"/>
            <a:ext cx="1859171" cy="899936"/>
          </a:xfrm>
          <a:prstGeom prst="arc">
            <a:avLst>
              <a:gd name="adj1" fmla="val 15807225"/>
              <a:gd name="adj2" fmla="val 1456054"/>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 name="Google Shape;71;p14"/>
          <p:cNvGrpSpPr/>
          <p:nvPr/>
        </p:nvGrpSpPr>
        <p:grpSpPr>
          <a:xfrm>
            <a:off x="273543" y="3650880"/>
            <a:ext cx="3460229" cy="1104700"/>
            <a:chOff x="413900" y="406448"/>
            <a:chExt cx="2349901" cy="1104700"/>
          </a:xfrm>
        </p:grpSpPr>
        <p:sp>
          <p:nvSpPr>
            <p:cNvPr id="72" name="Google Shape;72;p14"/>
            <p:cNvSpPr txBox="1"/>
            <p:nvPr/>
          </p:nvSpPr>
          <p:spPr>
            <a:xfrm>
              <a:off x="413901" y="720048"/>
              <a:ext cx="2349900" cy="79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Nunito"/>
                  <a:ea typeface="Nunito"/>
                  <a:cs typeface="Nunito"/>
                  <a:sym typeface="Nunito"/>
                </a:rPr>
                <a:t>Oct 4, 1957 - </a:t>
              </a:r>
              <a:r>
                <a:rPr lang="en" sz="1500" b="0" i="0" u="none" strike="noStrike" cap="none">
                  <a:solidFill>
                    <a:srgbClr val="FFFFFF"/>
                  </a:solidFill>
                  <a:latin typeface="Nunito"/>
                  <a:ea typeface="Nunito"/>
                  <a:cs typeface="Nunito"/>
                  <a:sym typeface="Nunito"/>
                </a:rPr>
                <a:t>First major milestone of the Space Race as the Soviet Union launches on </a:t>
              </a:r>
              <a:endParaRPr sz="1500" b="1" i="0" u="none" strike="noStrike" cap="none">
                <a:solidFill>
                  <a:srgbClr val="FFFFFF"/>
                </a:solidFill>
                <a:latin typeface="Nunito"/>
                <a:ea typeface="Nunito"/>
                <a:cs typeface="Nunito"/>
                <a:sym typeface="Nunito"/>
              </a:endParaRPr>
            </a:p>
          </p:txBody>
        </p:sp>
        <p:sp>
          <p:nvSpPr>
            <p:cNvPr id="73" name="Google Shape;73;p14"/>
            <p:cNvSpPr txBox="1"/>
            <p:nvPr/>
          </p:nvSpPr>
          <p:spPr>
            <a:xfrm>
              <a:off x="413900" y="406448"/>
              <a:ext cx="2349900" cy="47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00"/>
                </a:spcAft>
                <a:buClr>
                  <a:schemeClr val="dk1"/>
                </a:buClr>
                <a:buSzPts val="1100"/>
                <a:buFont typeface="Arial"/>
                <a:buNone/>
              </a:pPr>
              <a:r>
                <a:rPr lang="en" sz="1800" b="1" i="0" u="none" strike="noStrike" cap="none">
                  <a:solidFill>
                    <a:srgbClr val="FFFFFF"/>
                  </a:solidFill>
                  <a:latin typeface="Nunito"/>
                  <a:ea typeface="Nunito"/>
                  <a:cs typeface="Nunito"/>
                  <a:sym typeface="Nunito"/>
                </a:rPr>
                <a:t>Sputnik 1</a:t>
              </a:r>
              <a:endParaRPr sz="1500" b="1" i="0" u="none" strike="noStrike" cap="none">
                <a:solidFill>
                  <a:srgbClr val="FFFFFF"/>
                </a:solidFill>
                <a:latin typeface="Nunito"/>
                <a:ea typeface="Nunito"/>
                <a:cs typeface="Nunito"/>
                <a:sym typeface="Nunito"/>
              </a:endParaRPr>
            </a:p>
          </p:txBody>
        </p:sp>
      </p:grpSp>
      <p:grpSp>
        <p:nvGrpSpPr>
          <p:cNvPr id="74" name="Google Shape;74;p14"/>
          <p:cNvGrpSpPr/>
          <p:nvPr/>
        </p:nvGrpSpPr>
        <p:grpSpPr>
          <a:xfrm>
            <a:off x="5688103" y="3028960"/>
            <a:ext cx="3393962" cy="1104700"/>
            <a:chOff x="413900" y="406448"/>
            <a:chExt cx="2349901" cy="1104700"/>
          </a:xfrm>
        </p:grpSpPr>
        <p:sp>
          <p:nvSpPr>
            <p:cNvPr id="75" name="Google Shape;75;p14"/>
            <p:cNvSpPr txBox="1"/>
            <p:nvPr/>
          </p:nvSpPr>
          <p:spPr>
            <a:xfrm>
              <a:off x="413901" y="720048"/>
              <a:ext cx="2349900" cy="79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FFFFFF"/>
                  </a:solidFill>
                  <a:latin typeface="Nunito"/>
                  <a:ea typeface="Nunito"/>
                  <a:cs typeface="Nunito"/>
                  <a:sym typeface="Nunito"/>
                </a:rPr>
                <a:t>Jul 20, 1969 - Humanity sets foot on the moon</a:t>
              </a:r>
              <a:endParaRPr sz="1500" b="0" i="0" u="none" strike="noStrike" cap="none">
                <a:solidFill>
                  <a:srgbClr val="FFFFFF"/>
                </a:solidFill>
                <a:latin typeface="Nunito"/>
                <a:ea typeface="Nunito"/>
                <a:cs typeface="Nunito"/>
                <a:sym typeface="Nunito"/>
              </a:endParaRPr>
            </a:p>
          </p:txBody>
        </p:sp>
        <p:sp>
          <p:nvSpPr>
            <p:cNvPr id="76" name="Google Shape;76;p14"/>
            <p:cNvSpPr txBox="1"/>
            <p:nvPr/>
          </p:nvSpPr>
          <p:spPr>
            <a:xfrm>
              <a:off x="413900" y="406448"/>
              <a:ext cx="2349900" cy="47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00"/>
                </a:spcAft>
                <a:buClr>
                  <a:schemeClr val="dk1"/>
                </a:buClr>
                <a:buSzPts val="1100"/>
                <a:buFont typeface="Arial"/>
                <a:buNone/>
              </a:pPr>
              <a:r>
                <a:rPr lang="en" sz="1800" b="1" i="0" u="none" strike="noStrike" cap="none">
                  <a:solidFill>
                    <a:srgbClr val="FFFFFF"/>
                  </a:solidFill>
                  <a:latin typeface="Nunito"/>
                  <a:ea typeface="Nunito"/>
                  <a:cs typeface="Nunito"/>
                  <a:sym typeface="Nunito"/>
                </a:rPr>
                <a:t>Apollo 11</a:t>
              </a:r>
              <a:endParaRPr sz="1500" b="1" i="0" u="none" strike="noStrike" cap="none">
                <a:solidFill>
                  <a:srgbClr val="FFFFFF"/>
                </a:solidFill>
                <a:latin typeface="Nunito"/>
                <a:ea typeface="Nunito"/>
                <a:cs typeface="Nunito"/>
                <a:sym typeface="Nunito"/>
              </a:endParaRPr>
            </a:p>
          </p:txBody>
        </p:sp>
      </p:grpSp>
      <p:grpSp>
        <p:nvGrpSpPr>
          <p:cNvPr id="77" name="Google Shape;77;p14"/>
          <p:cNvGrpSpPr/>
          <p:nvPr/>
        </p:nvGrpSpPr>
        <p:grpSpPr>
          <a:xfrm>
            <a:off x="230689" y="2044219"/>
            <a:ext cx="2947951" cy="1104700"/>
            <a:chOff x="413900" y="406448"/>
            <a:chExt cx="2349901" cy="1104700"/>
          </a:xfrm>
        </p:grpSpPr>
        <p:sp>
          <p:nvSpPr>
            <p:cNvPr id="78" name="Google Shape;78;p14"/>
            <p:cNvSpPr txBox="1"/>
            <p:nvPr/>
          </p:nvSpPr>
          <p:spPr>
            <a:xfrm>
              <a:off x="413901" y="720048"/>
              <a:ext cx="2349900" cy="79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FFFFFF"/>
                  </a:solidFill>
                  <a:latin typeface="Nunito"/>
                  <a:ea typeface="Nunito"/>
                  <a:cs typeface="Nunito"/>
                  <a:sym typeface="Nunito"/>
                </a:rPr>
                <a:t>Apr 2001 - Dennis Tito becomes the first Space Tourist to visit</a:t>
              </a:r>
              <a:endParaRPr sz="1500" b="1" i="0" u="none" strike="noStrike" cap="none">
                <a:solidFill>
                  <a:srgbClr val="FFFFFF"/>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Nunito"/>
                <a:ea typeface="Nunito"/>
                <a:cs typeface="Nunito"/>
                <a:sym typeface="Nunito"/>
              </a:endParaRPr>
            </a:p>
          </p:txBody>
        </p:sp>
        <p:sp>
          <p:nvSpPr>
            <p:cNvPr id="79" name="Google Shape;79;p14"/>
            <p:cNvSpPr txBox="1"/>
            <p:nvPr/>
          </p:nvSpPr>
          <p:spPr>
            <a:xfrm>
              <a:off x="413900" y="406448"/>
              <a:ext cx="2349900" cy="47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00"/>
                </a:spcAft>
                <a:buClr>
                  <a:schemeClr val="dk1"/>
                </a:buClr>
                <a:buSzPts val="1100"/>
                <a:buFont typeface="Arial"/>
                <a:buNone/>
              </a:pPr>
              <a:r>
                <a:rPr lang="en" sz="1800" b="1" i="0" u="none" strike="noStrike" cap="none">
                  <a:solidFill>
                    <a:srgbClr val="FFFFFF"/>
                  </a:solidFill>
                  <a:latin typeface="Nunito"/>
                  <a:ea typeface="Nunito"/>
                  <a:cs typeface="Nunito"/>
                  <a:sym typeface="Nunito"/>
                </a:rPr>
                <a:t>ISS</a:t>
              </a:r>
              <a:endParaRPr sz="1500" b="1" i="0" u="none" strike="noStrike" cap="none">
                <a:solidFill>
                  <a:srgbClr val="FFFFFF"/>
                </a:solidFill>
                <a:latin typeface="Nunito"/>
                <a:ea typeface="Nunito"/>
                <a:cs typeface="Nunito"/>
                <a:sym typeface="Nunito"/>
              </a:endParaRPr>
            </a:p>
          </p:txBody>
        </p:sp>
      </p:grpSp>
      <p:grpSp>
        <p:nvGrpSpPr>
          <p:cNvPr id="80" name="Google Shape;80;p14"/>
          <p:cNvGrpSpPr/>
          <p:nvPr/>
        </p:nvGrpSpPr>
        <p:grpSpPr>
          <a:xfrm>
            <a:off x="5739090" y="1337104"/>
            <a:ext cx="3291976" cy="1104700"/>
            <a:chOff x="413900" y="406448"/>
            <a:chExt cx="2349901" cy="1104700"/>
          </a:xfrm>
        </p:grpSpPr>
        <p:sp>
          <p:nvSpPr>
            <p:cNvPr id="81" name="Google Shape;81;p14"/>
            <p:cNvSpPr txBox="1"/>
            <p:nvPr/>
          </p:nvSpPr>
          <p:spPr>
            <a:xfrm>
              <a:off x="413901" y="720048"/>
              <a:ext cx="2349900" cy="79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FFFFFF"/>
                  </a:solidFill>
                  <a:latin typeface="Nunito"/>
                  <a:ea typeface="Nunito"/>
                  <a:cs typeface="Nunito"/>
                  <a:sym typeface="Nunito"/>
                </a:rPr>
                <a:t>Dec 21, 2015 - First attempt to land 1st stage of Falcon 9</a:t>
              </a:r>
              <a:endParaRPr sz="1500" b="1" i="0" u="none" strike="noStrike" cap="none">
                <a:solidFill>
                  <a:srgbClr val="FFFFFF"/>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Nunito"/>
                <a:ea typeface="Nunito"/>
                <a:cs typeface="Nunito"/>
                <a:sym typeface="Nunito"/>
              </a:endParaRPr>
            </a:p>
          </p:txBody>
        </p:sp>
        <p:sp>
          <p:nvSpPr>
            <p:cNvPr id="82" name="Google Shape;82;p14"/>
            <p:cNvSpPr txBox="1"/>
            <p:nvPr/>
          </p:nvSpPr>
          <p:spPr>
            <a:xfrm>
              <a:off x="413900" y="406448"/>
              <a:ext cx="2349900" cy="47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00"/>
                </a:spcAft>
                <a:buClr>
                  <a:schemeClr val="dk1"/>
                </a:buClr>
                <a:buSzPts val="1100"/>
                <a:buFont typeface="Arial"/>
                <a:buNone/>
              </a:pPr>
              <a:r>
                <a:rPr lang="en" sz="1800" b="1" i="0" u="none" strike="noStrike" cap="none">
                  <a:solidFill>
                    <a:srgbClr val="FFFFFF"/>
                  </a:solidFill>
                  <a:latin typeface="Nunito"/>
                  <a:ea typeface="Nunito"/>
                  <a:cs typeface="Nunito"/>
                  <a:sym typeface="Nunito"/>
                </a:rPr>
                <a:t>SpaceX</a:t>
              </a:r>
              <a:endParaRPr sz="1500" b="1" i="0" u="none" strike="noStrike" cap="none">
                <a:solidFill>
                  <a:srgbClr val="FFFFFF"/>
                </a:solidFill>
                <a:latin typeface="Nunito"/>
                <a:ea typeface="Nunito"/>
                <a:cs typeface="Nunito"/>
                <a:sym typeface="Nunito"/>
              </a:endParaRPr>
            </a:p>
          </p:txBody>
        </p:sp>
      </p:grpSp>
      <p:pic>
        <p:nvPicPr>
          <p:cNvPr id="83" name="Google Shape;83;p14"/>
          <p:cNvPicPr preferRelativeResize="0"/>
          <p:nvPr/>
        </p:nvPicPr>
        <p:blipFill rotWithShape="1">
          <a:blip r:embed="rId6">
            <a:alphaModFix/>
          </a:blip>
          <a:srcRect/>
          <a:stretch/>
        </p:blipFill>
        <p:spPr>
          <a:xfrm>
            <a:off x="3857313" y="4410780"/>
            <a:ext cx="405650" cy="410269"/>
          </a:xfrm>
          <a:prstGeom prst="rect">
            <a:avLst/>
          </a:prstGeom>
          <a:noFill/>
          <a:ln>
            <a:noFill/>
          </a:ln>
        </p:spPr>
      </p:pic>
      <p:sp>
        <p:nvSpPr>
          <p:cNvPr id="84" name="Google Shape;84;p14"/>
          <p:cNvSpPr txBox="1">
            <a:spLocks noGrp="1"/>
          </p:cNvSpPr>
          <p:nvPr>
            <p:ph type="title" idx="4294967295"/>
          </p:nvPr>
        </p:nvSpPr>
        <p:spPr>
          <a:xfrm>
            <a:off x="311700" y="2917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latin typeface="Nunito SemiBold"/>
                <a:ea typeface="Nunito SemiBold"/>
                <a:cs typeface="Nunito SemiBold"/>
                <a:sym typeface="Nunito SemiBold"/>
              </a:rPr>
              <a:t>WHERE HAVE WE BEEN</a:t>
            </a:r>
            <a:endParaRPr>
              <a:latin typeface="Nunito SemiBold"/>
              <a:ea typeface="Nunito SemiBold"/>
              <a:cs typeface="Nunito SemiBold"/>
              <a:sym typeface="Nunito SemiBold"/>
            </a:endParaRPr>
          </a:p>
        </p:txBody>
      </p:sp>
      <p:grpSp>
        <p:nvGrpSpPr>
          <p:cNvPr id="85" name="Google Shape;85;p14"/>
          <p:cNvGrpSpPr/>
          <p:nvPr/>
        </p:nvGrpSpPr>
        <p:grpSpPr>
          <a:xfrm>
            <a:off x="5153614" y="3570181"/>
            <a:ext cx="334270" cy="382882"/>
            <a:chOff x="3512500" y="553350"/>
            <a:chExt cx="1167145" cy="1874119"/>
          </a:xfrm>
        </p:grpSpPr>
        <p:sp>
          <p:nvSpPr>
            <p:cNvPr id="86" name="Google Shape;86;p14"/>
            <p:cNvSpPr/>
            <p:nvPr/>
          </p:nvSpPr>
          <p:spPr>
            <a:xfrm>
              <a:off x="3888845" y="1900969"/>
              <a:ext cx="790800" cy="5265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4"/>
            <p:cNvSpPr/>
            <p:nvPr/>
          </p:nvSpPr>
          <p:spPr>
            <a:xfrm rot="-5400000">
              <a:off x="3450700" y="615256"/>
              <a:ext cx="914400" cy="7908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8" name="Google Shape;88;p14"/>
            <p:cNvCxnSpPr/>
            <p:nvPr/>
          </p:nvCxnSpPr>
          <p:spPr>
            <a:xfrm>
              <a:off x="4303300" y="553350"/>
              <a:ext cx="3900" cy="1684500"/>
            </a:xfrm>
            <a:prstGeom prst="straightConnector1">
              <a:avLst/>
            </a:prstGeom>
            <a:noFill/>
            <a:ln w="38100" cap="flat" cmpd="sng">
              <a:solidFill>
                <a:schemeClr val="dk2"/>
              </a:solidFill>
              <a:prstDash val="solid"/>
              <a:round/>
              <a:headEnd type="none" w="sm" len="sm"/>
              <a:tailEnd type="none" w="sm" len="sm"/>
            </a:ln>
          </p:spPr>
        </p:cxnSp>
      </p:grpSp>
      <p:grpSp>
        <p:nvGrpSpPr>
          <p:cNvPr id="89" name="Google Shape;89;p14"/>
          <p:cNvGrpSpPr/>
          <p:nvPr/>
        </p:nvGrpSpPr>
        <p:grpSpPr>
          <a:xfrm>
            <a:off x="5063089" y="1698006"/>
            <a:ext cx="334270" cy="382882"/>
            <a:chOff x="3512500" y="553350"/>
            <a:chExt cx="1167145" cy="1874119"/>
          </a:xfrm>
        </p:grpSpPr>
        <p:sp>
          <p:nvSpPr>
            <p:cNvPr id="90" name="Google Shape;90;p14"/>
            <p:cNvSpPr/>
            <p:nvPr/>
          </p:nvSpPr>
          <p:spPr>
            <a:xfrm>
              <a:off x="3888845" y="1900969"/>
              <a:ext cx="790800" cy="5265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4"/>
            <p:cNvSpPr/>
            <p:nvPr/>
          </p:nvSpPr>
          <p:spPr>
            <a:xfrm rot="-5400000">
              <a:off x="3450700" y="615256"/>
              <a:ext cx="914400" cy="7908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2" name="Google Shape;92;p14"/>
            <p:cNvCxnSpPr/>
            <p:nvPr/>
          </p:nvCxnSpPr>
          <p:spPr>
            <a:xfrm>
              <a:off x="4303300" y="553350"/>
              <a:ext cx="3900" cy="1684500"/>
            </a:xfrm>
            <a:prstGeom prst="straightConnector1">
              <a:avLst/>
            </a:prstGeom>
            <a:noFill/>
            <a:ln w="38100" cap="flat" cmpd="sng">
              <a:solidFill>
                <a:schemeClr val="dk2"/>
              </a:solidFill>
              <a:prstDash val="solid"/>
              <a:round/>
              <a:headEnd type="none" w="sm" len="sm"/>
              <a:tailEnd type="none" w="sm" len="sm"/>
            </a:ln>
          </p:spPr>
        </p:cxnSp>
      </p:grpSp>
      <p:grpSp>
        <p:nvGrpSpPr>
          <p:cNvPr id="93" name="Google Shape;93;p14"/>
          <p:cNvGrpSpPr/>
          <p:nvPr/>
        </p:nvGrpSpPr>
        <p:grpSpPr>
          <a:xfrm>
            <a:off x="3484764" y="2426406"/>
            <a:ext cx="334270" cy="382882"/>
            <a:chOff x="3512500" y="553350"/>
            <a:chExt cx="1167145" cy="1874119"/>
          </a:xfrm>
        </p:grpSpPr>
        <p:sp>
          <p:nvSpPr>
            <p:cNvPr id="94" name="Google Shape;94;p14"/>
            <p:cNvSpPr/>
            <p:nvPr/>
          </p:nvSpPr>
          <p:spPr>
            <a:xfrm>
              <a:off x="3888845" y="1900969"/>
              <a:ext cx="790800" cy="5265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4"/>
            <p:cNvSpPr/>
            <p:nvPr/>
          </p:nvSpPr>
          <p:spPr>
            <a:xfrm rot="-5400000">
              <a:off x="3450700" y="615256"/>
              <a:ext cx="914400" cy="7908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6" name="Google Shape;96;p14"/>
            <p:cNvCxnSpPr/>
            <p:nvPr/>
          </p:nvCxnSpPr>
          <p:spPr>
            <a:xfrm>
              <a:off x="4303300" y="553350"/>
              <a:ext cx="3900" cy="1684500"/>
            </a:xfrm>
            <a:prstGeom prst="straightConnector1">
              <a:avLst/>
            </a:prstGeom>
            <a:noFill/>
            <a:ln w="38100" cap="flat" cmpd="sng">
              <a:solidFill>
                <a:schemeClr val="dk2"/>
              </a:solidFill>
              <a:prstDash val="solid"/>
              <a:round/>
              <a:headEnd type="none" w="sm" len="sm"/>
              <a:tailEnd type="none" w="sm" len="sm"/>
            </a:ln>
          </p:spPr>
        </p:cxnSp>
      </p:grpSp>
      <p:grpSp>
        <p:nvGrpSpPr>
          <p:cNvPr id="97" name="Google Shape;97;p14"/>
          <p:cNvGrpSpPr/>
          <p:nvPr/>
        </p:nvGrpSpPr>
        <p:grpSpPr>
          <a:xfrm>
            <a:off x="3816814" y="4105481"/>
            <a:ext cx="334270" cy="382882"/>
            <a:chOff x="3512500" y="553350"/>
            <a:chExt cx="1167145" cy="1874119"/>
          </a:xfrm>
        </p:grpSpPr>
        <p:sp>
          <p:nvSpPr>
            <p:cNvPr id="98" name="Google Shape;98;p14"/>
            <p:cNvSpPr/>
            <p:nvPr/>
          </p:nvSpPr>
          <p:spPr>
            <a:xfrm>
              <a:off x="3888845" y="1900969"/>
              <a:ext cx="790800" cy="5265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4"/>
            <p:cNvSpPr/>
            <p:nvPr/>
          </p:nvSpPr>
          <p:spPr>
            <a:xfrm rot="-5400000">
              <a:off x="3450700" y="615256"/>
              <a:ext cx="914400" cy="7908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0" name="Google Shape;100;p14"/>
            <p:cNvCxnSpPr/>
            <p:nvPr/>
          </p:nvCxnSpPr>
          <p:spPr>
            <a:xfrm>
              <a:off x="4303300" y="553350"/>
              <a:ext cx="3900" cy="1684500"/>
            </a:xfrm>
            <a:prstGeom prst="straightConnector1">
              <a:avLst/>
            </a:prstGeom>
            <a:noFill/>
            <a:ln w="38100" cap="flat" cmpd="sng">
              <a:solidFill>
                <a:schemeClr val="dk2"/>
              </a:solidFill>
              <a:prstDash val="solid"/>
              <a:round/>
              <a:headEnd type="none" w="sm" len="sm"/>
              <a:tailEnd type="none" w="sm" len="sm"/>
            </a:ln>
          </p:spPr>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cxnSp>
        <p:nvCxnSpPr>
          <p:cNvPr id="105" name="Google Shape;105;p15"/>
          <p:cNvCxnSpPr>
            <a:stCxn id="106" idx="2"/>
            <a:endCxn id="106" idx="0"/>
          </p:cNvCxnSpPr>
          <p:nvPr/>
        </p:nvCxnSpPr>
        <p:spPr>
          <a:xfrm>
            <a:off x="4587103" y="222850"/>
            <a:ext cx="0" cy="4652100"/>
          </a:xfrm>
          <a:prstGeom prst="straightConnector1">
            <a:avLst/>
          </a:prstGeom>
          <a:noFill/>
          <a:ln w="38100" cap="flat" cmpd="sng">
            <a:solidFill>
              <a:srgbClr val="674EA7"/>
            </a:solidFill>
            <a:prstDash val="dash"/>
            <a:round/>
            <a:headEnd type="none" w="sm" len="sm"/>
            <a:tailEnd type="none" w="sm" len="sm"/>
          </a:ln>
        </p:spPr>
      </p:cxnSp>
      <p:cxnSp>
        <p:nvCxnSpPr>
          <p:cNvPr id="107" name="Google Shape;107;p15"/>
          <p:cNvCxnSpPr>
            <a:stCxn id="106" idx="1"/>
            <a:endCxn id="106" idx="3"/>
          </p:cNvCxnSpPr>
          <p:nvPr/>
        </p:nvCxnSpPr>
        <p:spPr>
          <a:xfrm>
            <a:off x="287803" y="2548900"/>
            <a:ext cx="8598600" cy="0"/>
          </a:xfrm>
          <a:prstGeom prst="straightConnector1">
            <a:avLst/>
          </a:prstGeom>
          <a:noFill/>
          <a:ln w="38100" cap="flat" cmpd="sng">
            <a:solidFill>
              <a:srgbClr val="674EA7"/>
            </a:solidFill>
            <a:prstDash val="dash"/>
            <a:round/>
            <a:headEnd type="none" w="sm" len="sm"/>
            <a:tailEnd type="none" w="sm" len="sm"/>
          </a:ln>
        </p:spPr>
      </p:cxnSp>
      <p:sp>
        <p:nvSpPr>
          <p:cNvPr id="106" name="Google Shape;106;p15"/>
          <p:cNvSpPr/>
          <p:nvPr/>
        </p:nvSpPr>
        <p:spPr>
          <a:xfrm rot="5400000">
            <a:off x="2261053" y="-1750400"/>
            <a:ext cx="4652100" cy="8598600"/>
          </a:xfrm>
          <a:prstGeom prst="snip1Rect">
            <a:avLst>
              <a:gd name="adj" fmla="val 16667"/>
            </a:avLst>
          </a:prstGeom>
          <a:no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 name="Google Shape;108;p15"/>
          <p:cNvPicPr preferRelativeResize="0"/>
          <p:nvPr/>
        </p:nvPicPr>
        <p:blipFill rotWithShape="1">
          <a:blip r:embed="rId3">
            <a:alphaModFix/>
          </a:blip>
          <a:srcRect l="9653" t="15483" r="6098"/>
          <a:stretch/>
        </p:blipFill>
        <p:spPr>
          <a:xfrm>
            <a:off x="2854400" y="1605600"/>
            <a:ext cx="3435201" cy="1922238"/>
          </a:xfrm>
          <a:prstGeom prst="rect">
            <a:avLst/>
          </a:prstGeom>
          <a:noFill/>
          <a:ln w="9525" cap="flat" cmpd="sng">
            <a:solidFill>
              <a:srgbClr val="9900FF"/>
            </a:solidFill>
            <a:prstDash val="solid"/>
            <a:round/>
            <a:headEnd type="none" w="sm" len="sm"/>
            <a:tailEnd type="none" w="sm" len="sm"/>
          </a:ln>
        </p:spPr>
      </p:pic>
      <p:sp>
        <p:nvSpPr>
          <p:cNvPr id="109" name="Google Shape;109;p15"/>
          <p:cNvSpPr txBox="1"/>
          <p:nvPr/>
        </p:nvSpPr>
        <p:spPr>
          <a:xfrm>
            <a:off x="2879950" y="222850"/>
            <a:ext cx="1707000" cy="130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400" b="1" i="0" u="none" strike="noStrike" cap="none">
                <a:solidFill>
                  <a:srgbClr val="FFFFFF"/>
                </a:solidFill>
                <a:latin typeface="Nunito"/>
                <a:ea typeface="Nunito"/>
                <a:cs typeface="Nunito"/>
                <a:sym typeface="Nunito"/>
              </a:rPr>
              <a:t>99%</a:t>
            </a:r>
            <a:endParaRPr sz="4400" b="1" i="0" u="none" strike="noStrike" cap="none">
              <a:solidFill>
                <a:srgbClr val="FFFFFF"/>
              </a:solidFill>
              <a:latin typeface="Nunito"/>
              <a:ea typeface="Nunito"/>
              <a:cs typeface="Nunito"/>
              <a:sym typeface="Nunito"/>
            </a:endParaRPr>
          </a:p>
        </p:txBody>
      </p:sp>
      <p:sp>
        <p:nvSpPr>
          <p:cNvPr id="110" name="Google Shape;110;p15"/>
          <p:cNvSpPr txBox="1"/>
          <p:nvPr/>
        </p:nvSpPr>
        <p:spPr>
          <a:xfrm>
            <a:off x="4587250" y="257150"/>
            <a:ext cx="1943700" cy="130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400" b="1">
                <a:solidFill>
                  <a:srgbClr val="FFFFFF"/>
                </a:solidFill>
                <a:latin typeface="Nunito"/>
                <a:ea typeface="Nunito"/>
                <a:cs typeface="Nunito"/>
                <a:sym typeface="Nunito"/>
              </a:rPr>
              <a:t>$738B</a:t>
            </a:r>
            <a:endParaRPr sz="4400" b="1" i="0" u="none" strike="noStrike" cap="none">
              <a:solidFill>
                <a:srgbClr val="FFFFFF"/>
              </a:solidFill>
              <a:latin typeface="Nunito"/>
              <a:ea typeface="Nunito"/>
              <a:cs typeface="Nunito"/>
              <a:sym typeface="Nunito"/>
            </a:endParaRPr>
          </a:p>
        </p:txBody>
      </p:sp>
      <p:sp>
        <p:nvSpPr>
          <p:cNvPr id="111" name="Google Shape;111;p15"/>
          <p:cNvSpPr txBox="1"/>
          <p:nvPr/>
        </p:nvSpPr>
        <p:spPr>
          <a:xfrm>
            <a:off x="2588175" y="3580750"/>
            <a:ext cx="1998900" cy="130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400" b="1">
                <a:solidFill>
                  <a:srgbClr val="FFFFFF"/>
                </a:solidFill>
                <a:latin typeface="Nunito"/>
                <a:ea typeface="Nunito"/>
                <a:cs typeface="Nunito"/>
                <a:sym typeface="Nunito"/>
              </a:rPr>
              <a:t>$250</a:t>
            </a:r>
            <a:r>
              <a:rPr lang="en" sz="4400" b="1" i="0" u="none" strike="noStrike" cap="none">
                <a:solidFill>
                  <a:srgbClr val="FFFFFF"/>
                </a:solidFill>
                <a:latin typeface="Nunito"/>
                <a:ea typeface="Nunito"/>
                <a:cs typeface="Nunito"/>
                <a:sym typeface="Nunito"/>
              </a:rPr>
              <a:t>K</a:t>
            </a:r>
            <a:endParaRPr sz="4400" b="1" i="0" u="none" strike="noStrike" cap="none">
              <a:solidFill>
                <a:srgbClr val="FFFFFF"/>
              </a:solidFill>
              <a:latin typeface="Nunito"/>
              <a:ea typeface="Nunito"/>
              <a:cs typeface="Nunito"/>
              <a:sym typeface="Nunito"/>
            </a:endParaRPr>
          </a:p>
        </p:txBody>
      </p:sp>
      <p:sp>
        <p:nvSpPr>
          <p:cNvPr id="112" name="Google Shape;112;p15"/>
          <p:cNvSpPr txBox="1"/>
          <p:nvPr/>
        </p:nvSpPr>
        <p:spPr>
          <a:xfrm>
            <a:off x="4587250" y="3580750"/>
            <a:ext cx="1707000" cy="130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400" b="1">
                <a:solidFill>
                  <a:srgbClr val="FFFFFF"/>
                </a:solidFill>
                <a:latin typeface="Nunito"/>
                <a:ea typeface="Nunito"/>
                <a:cs typeface="Nunito"/>
                <a:sym typeface="Nunito"/>
              </a:rPr>
              <a:t>6 Apr</a:t>
            </a:r>
            <a:endParaRPr sz="4400" b="1" i="0" u="none" strike="noStrike" cap="none">
              <a:solidFill>
                <a:srgbClr val="FFFFFF"/>
              </a:solidFill>
              <a:latin typeface="Nunito"/>
              <a:ea typeface="Nunito"/>
              <a:cs typeface="Nunito"/>
              <a:sym typeface="Nunito"/>
            </a:endParaRPr>
          </a:p>
        </p:txBody>
      </p:sp>
      <p:sp>
        <p:nvSpPr>
          <p:cNvPr id="113" name="Google Shape;113;p15"/>
          <p:cNvSpPr txBox="1"/>
          <p:nvPr/>
        </p:nvSpPr>
        <p:spPr>
          <a:xfrm>
            <a:off x="6461800" y="2675250"/>
            <a:ext cx="2349900" cy="198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Nunito"/>
              <a:ea typeface="Nunito"/>
              <a:cs typeface="Nunito"/>
              <a:sym typeface="Nunito"/>
            </a:endParaRPr>
          </a:p>
        </p:txBody>
      </p:sp>
      <p:sp>
        <p:nvSpPr>
          <p:cNvPr id="114" name="Google Shape;114;p15"/>
          <p:cNvSpPr txBox="1"/>
          <p:nvPr/>
        </p:nvSpPr>
        <p:spPr>
          <a:xfrm>
            <a:off x="2879950" y="1605600"/>
            <a:ext cx="1776300" cy="13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Nunito"/>
                <a:ea typeface="Nunito"/>
                <a:cs typeface="Nunito"/>
                <a:sym typeface="Nunito"/>
              </a:rPr>
              <a:t>Probable,</a:t>
            </a:r>
            <a:endParaRPr sz="2400" b="0" i="0" u="none" strike="noStrike" cap="none">
              <a:solidFill>
                <a:srgbClr val="FFFFFF"/>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Nunito"/>
                <a:ea typeface="Nunito"/>
                <a:cs typeface="Nunito"/>
                <a:sym typeface="Nunito"/>
              </a:rPr>
              <a:t>Plausible,</a:t>
            </a:r>
            <a:endParaRPr sz="2400" b="0" i="0" u="none" strike="noStrike" cap="none">
              <a:solidFill>
                <a:srgbClr val="FFFFFF"/>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Nunito"/>
                <a:ea typeface="Nunito"/>
                <a:cs typeface="Nunito"/>
                <a:sym typeface="Nunito"/>
              </a:rPr>
              <a:t>Possible</a:t>
            </a:r>
            <a:endParaRPr sz="2400" b="0" i="0" u="none" strike="noStrike" cap="none">
              <a:solidFill>
                <a:srgbClr val="FFFFFF"/>
              </a:solidFill>
              <a:latin typeface="Nunito"/>
              <a:ea typeface="Nunito"/>
              <a:cs typeface="Nunito"/>
              <a:sym typeface="Nunito"/>
            </a:endParaRPr>
          </a:p>
        </p:txBody>
      </p:sp>
      <p:grpSp>
        <p:nvGrpSpPr>
          <p:cNvPr id="115" name="Google Shape;115;p15"/>
          <p:cNvGrpSpPr/>
          <p:nvPr/>
        </p:nvGrpSpPr>
        <p:grpSpPr>
          <a:xfrm>
            <a:off x="413900" y="406448"/>
            <a:ext cx="2349900" cy="1892502"/>
            <a:chOff x="413900" y="406448"/>
            <a:chExt cx="2349900" cy="1892502"/>
          </a:xfrm>
        </p:grpSpPr>
        <p:sp>
          <p:nvSpPr>
            <p:cNvPr id="116" name="Google Shape;116;p15"/>
            <p:cNvSpPr txBox="1"/>
            <p:nvPr/>
          </p:nvSpPr>
          <p:spPr>
            <a:xfrm>
              <a:off x="413900" y="720050"/>
              <a:ext cx="2349900" cy="157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b="0" i="0" u="none" strike="noStrike" cap="none">
                  <a:solidFill>
                    <a:srgbClr val="FFFFFF"/>
                  </a:solidFill>
                  <a:latin typeface="Nunito"/>
                  <a:ea typeface="Nunito"/>
                  <a:cs typeface="Nunito"/>
                  <a:sym typeface="Nunito"/>
                </a:rPr>
                <a:t>Lowers costs of going into space:</a:t>
              </a:r>
              <a:endParaRPr b="0" i="0" u="none" strike="noStrike" cap="none">
                <a:solidFill>
                  <a:srgbClr val="FFFFFF"/>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500"/>
                <a:buFont typeface="Arial"/>
                <a:buNone/>
              </a:pPr>
              <a:r>
                <a:rPr lang="en" b="0" i="0" u="none" strike="noStrike" cap="none">
                  <a:solidFill>
                    <a:srgbClr val="FFFFFF"/>
                  </a:solidFill>
                  <a:latin typeface="Nunito"/>
                  <a:ea typeface="Nunito"/>
                  <a:cs typeface="Nunito"/>
                  <a:sym typeface="Nunito"/>
                </a:rPr>
                <a:t>-NASA Space Shuttle: $54,500/kg</a:t>
              </a:r>
              <a:endParaRPr b="0" i="0" u="none" strike="noStrike" cap="none">
                <a:solidFill>
                  <a:srgbClr val="FFFFFF"/>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500"/>
                <a:buFont typeface="Arial"/>
                <a:buNone/>
              </a:pPr>
              <a:r>
                <a:rPr lang="en" b="0" i="0" u="none" strike="noStrike" cap="none">
                  <a:solidFill>
                    <a:srgbClr val="FFFFFF"/>
                  </a:solidFill>
                  <a:latin typeface="Nunito"/>
                  <a:ea typeface="Nunito"/>
                  <a:cs typeface="Nunito"/>
                  <a:sym typeface="Nunito"/>
                </a:rPr>
                <a:t>-SpaceX Falcon 9: $2,720/kg</a:t>
              </a:r>
              <a:endParaRPr b="0" i="0" u="none" strike="noStrike" cap="none">
                <a:solidFill>
                  <a:srgbClr val="FFFFFF"/>
                </a:solidFill>
                <a:latin typeface="Nunito"/>
                <a:ea typeface="Nunito"/>
                <a:cs typeface="Nunito"/>
                <a:sym typeface="Nunito"/>
              </a:endParaRPr>
            </a:p>
          </p:txBody>
        </p:sp>
        <p:sp>
          <p:nvSpPr>
            <p:cNvPr id="117" name="Google Shape;117;p15"/>
            <p:cNvSpPr txBox="1"/>
            <p:nvPr/>
          </p:nvSpPr>
          <p:spPr>
            <a:xfrm>
              <a:off x="413900" y="406448"/>
              <a:ext cx="2349900" cy="47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00"/>
                </a:spcAft>
                <a:buClr>
                  <a:schemeClr val="dk1"/>
                </a:buClr>
                <a:buSzPts val="1100"/>
                <a:buFont typeface="Arial"/>
                <a:buNone/>
              </a:pPr>
              <a:r>
                <a:rPr lang="en" sz="1800" b="1" i="0" u="none" strike="noStrike" cap="none">
                  <a:solidFill>
                    <a:srgbClr val="FFFFFF"/>
                  </a:solidFill>
                  <a:latin typeface="Nunito"/>
                  <a:ea typeface="Nunito"/>
                  <a:cs typeface="Nunito"/>
                  <a:sym typeface="Nunito"/>
                </a:rPr>
                <a:t>Reusable Rockets</a:t>
              </a:r>
              <a:endParaRPr sz="1500" b="1" i="0" u="none" strike="noStrike" cap="none">
                <a:solidFill>
                  <a:srgbClr val="FFFFFF"/>
                </a:solidFill>
                <a:latin typeface="Nunito"/>
                <a:ea typeface="Nunito"/>
                <a:cs typeface="Nunito"/>
                <a:sym typeface="Nunito"/>
              </a:endParaRPr>
            </a:p>
          </p:txBody>
        </p:sp>
      </p:grpSp>
      <p:grpSp>
        <p:nvGrpSpPr>
          <p:cNvPr id="118" name="Google Shape;118;p15"/>
          <p:cNvGrpSpPr/>
          <p:nvPr/>
        </p:nvGrpSpPr>
        <p:grpSpPr>
          <a:xfrm>
            <a:off x="6461800" y="406448"/>
            <a:ext cx="2349900" cy="1892502"/>
            <a:chOff x="413900" y="406448"/>
            <a:chExt cx="2349900" cy="1892502"/>
          </a:xfrm>
        </p:grpSpPr>
        <p:sp>
          <p:nvSpPr>
            <p:cNvPr id="119" name="Google Shape;119;p15"/>
            <p:cNvSpPr txBox="1"/>
            <p:nvPr/>
          </p:nvSpPr>
          <p:spPr>
            <a:xfrm>
              <a:off x="413900" y="720050"/>
              <a:ext cx="2349900" cy="157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b="0" i="0" u="none" strike="noStrike" cap="none">
                  <a:solidFill>
                    <a:srgbClr val="FFFFFF"/>
                  </a:solidFill>
                  <a:latin typeface="Nunito"/>
                  <a:ea typeface="Nunito"/>
                  <a:cs typeface="Nunito"/>
                  <a:sym typeface="Nunito"/>
                </a:rPr>
                <a:t>-Space Warfare resulting from national powers to secure space resources.  -Current threats from Russia/China.</a:t>
              </a:r>
              <a:endParaRPr b="0" i="0" u="none" strike="noStrike" cap="none">
                <a:solidFill>
                  <a:srgbClr val="FFFFFF"/>
                </a:solidFill>
                <a:latin typeface="Nunito"/>
                <a:ea typeface="Nunito"/>
                <a:cs typeface="Nunito"/>
                <a:sym typeface="Nunito"/>
              </a:endParaRPr>
            </a:p>
            <a:p>
              <a:pPr marL="0" marR="0" lvl="0" indent="0" algn="l" rtl="0">
                <a:lnSpc>
                  <a:spcPct val="115000"/>
                </a:lnSpc>
                <a:spcBef>
                  <a:spcPts val="0"/>
                </a:spcBef>
                <a:spcAft>
                  <a:spcPts val="0"/>
                </a:spcAft>
                <a:buClr>
                  <a:schemeClr val="dk1"/>
                </a:buClr>
                <a:buSzPts val="1100"/>
                <a:buFont typeface="Arial"/>
                <a:buNone/>
              </a:pPr>
              <a:endParaRPr sz="1500" b="0" i="0" u="none" strike="noStrike" cap="none">
                <a:solidFill>
                  <a:srgbClr val="FFFFFF"/>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500"/>
                <a:buFont typeface="Arial"/>
                <a:buNone/>
              </a:pPr>
              <a:endParaRPr sz="1500" b="0" i="0" u="none" strike="noStrike" cap="none">
                <a:solidFill>
                  <a:srgbClr val="FFFFFF"/>
                </a:solidFill>
                <a:latin typeface="Nunito"/>
                <a:ea typeface="Nunito"/>
                <a:cs typeface="Nunito"/>
                <a:sym typeface="Nunito"/>
              </a:endParaRPr>
            </a:p>
          </p:txBody>
        </p:sp>
        <p:sp>
          <p:nvSpPr>
            <p:cNvPr id="120" name="Google Shape;120;p15"/>
            <p:cNvSpPr txBox="1"/>
            <p:nvPr/>
          </p:nvSpPr>
          <p:spPr>
            <a:xfrm>
              <a:off x="413900" y="406448"/>
              <a:ext cx="2349900" cy="47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00"/>
                </a:spcAft>
                <a:buClr>
                  <a:schemeClr val="dk1"/>
                </a:buClr>
                <a:buSzPts val="1100"/>
                <a:buFont typeface="Arial"/>
                <a:buNone/>
              </a:pPr>
              <a:r>
                <a:rPr lang="en" sz="1800" b="1" i="0" u="none" strike="noStrike" cap="none">
                  <a:solidFill>
                    <a:srgbClr val="FFFFFF"/>
                  </a:solidFill>
                  <a:latin typeface="Nunito"/>
                  <a:ea typeface="Nunito"/>
                  <a:cs typeface="Nunito"/>
                  <a:sym typeface="Nunito"/>
                </a:rPr>
                <a:t>Space Force</a:t>
              </a:r>
              <a:endParaRPr sz="1800" b="1" i="0" u="none" strike="noStrike" cap="none">
                <a:solidFill>
                  <a:srgbClr val="FFFFFF"/>
                </a:solidFill>
                <a:latin typeface="Nunito"/>
                <a:ea typeface="Nunito"/>
                <a:cs typeface="Nunito"/>
                <a:sym typeface="Nunito"/>
              </a:endParaRPr>
            </a:p>
          </p:txBody>
        </p:sp>
      </p:grpSp>
      <p:grpSp>
        <p:nvGrpSpPr>
          <p:cNvPr id="121" name="Google Shape;121;p15"/>
          <p:cNvGrpSpPr/>
          <p:nvPr/>
        </p:nvGrpSpPr>
        <p:grpSpPr>
          <a:xfrm>
            <a:off x="6294250" y="2723350"/>
            <a:ext cx="2592000" cy="2206000"/>
            <a:chOff x="246350" y="406450"/>
            <a:chExt cx="2592000" cy="2206000"/>
          </a:xfrm>
        </p:grpSpPr>
        <p:sp>
          <p:nvSpPr>
            <p:cNvPr id="122" name="Google Shape;122;p15"/>
            <p:cNvSpPr txBox="1"/>
            <p:nvPr/>
          </p:nvSpPr>
          <p:spPr>
            <a:xfrm>
              <a:off x="413900" y="720050"/>
              <a:ext cx="2349900" cy="18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Nunito"/>
                  <a:ea typeface="Nunito"/>
                  <a:cs typeface="Nunito"/>
                  <a:sym typeface="Nunito"/>
                </a:rPr>
                <a:t>-Trump Executive Order</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-Increasing Wealth Gap</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-First Trillionaire in the</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  world will  mine    </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  asteroids </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-Luxembourg Space</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  Resource Initiative</a:t>
              </a:r>
              <a:endParaRPr>
                <a:solidFill>
                  <a:schemeClr val="dk1"/>
                </a:solidFill>
                <a:latin typeface="Nunito"/>
                <a:ea typeface="Nunito"/>
                <a:cs typeface="Nunito"/>
                <a:sym typeface="Nunito"/>
              </a:endParaRPr>
            </a:p>
            <a:p>
              <a:pPr marL="0" marR="0" lvl="0" indent="0" algn="l" rtl="0">
                <a:lnSpc>
                  <a:spcPct val="115000"/>
                </a:lnSpc>
                <a:spcBef>
                  <a:spcPts val="1000"/>
                </a:spcBef>
                <a:spcAft>
                  <a:spcPts val="1000"/>
                </a:spcAft>
                <a:buClr>
                  <a:srgbClr val="000000"/>
                </a:buClr>
                <a:buSzPts val="1500"/>
                <a:buFont typeface="Arial"/>
                <a:buNone/>
              </a:pPr>
              <a:endParaRPr sz="1500" b="0" i="0" u="none" strike="noStrike" cap="none">
                <a:solidFill>
                  <a:srgbClr val="FFFFFF"/>
                </a:solidFill>
                <a:latin typeface="Nunito"/>
                <a:ea typeface="Nunito"/>
                <a:cs typeface="Nunito"/>
                <a:sym typeface="Nunito"/>
              </a:endParaRPr>
            </a:p>
          </p:txBody>
        </p:sp>
        <p:sp>
          <p:nvSpPr>
            <p:cNvPr id="123" name="Google Shape;123;p15"/>
            <p:cNvSpPr txBox="1"/>
            <p:nvPr/>
          </p:nvSpPr>
          <p:spPr>
            <a:xfrm>
              <a:off x="246350" y="406450"/>
              <a:ext cx="2592000" cy="47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00"/>
                </a:spcAft>
                <a:buClr>
                  <a:schemeClr val="dk1"/>
                </a:buClr>
                <a:buSzPts val="1100"/>
                <a:buFont typeface="Arial"/>
                <a:buNone/>
              </a:pPr>
              <a:r>
                <a:rPr lang="en" sz="1700" b="1" i="0" u="none" strike="noStrike" cap="none">
                  <a:solidFill>
                    <a:srgbClr val="FFFFFF"/>
                  </a:solidFill>
                  <a:latin typeface="Nunito"/>
                  <a:ea typeface="Nunito"/>
                  <a:cs typeface="Nunito"/>
                  <a:sym typeface="Nunito"/>
                </a:rPr>
                <a:t>Space Mining </a:t>
              </a:r>
              <a:endParaRPr sz="1700" b="1" i="0" u="none" strike="noStrike" cap="none">
                <a:solidFill>
                  <a:srgbClr val="FFFFFF"/>
                </a:solidFill>
                <a:latin typeface="Nunito"/>
                <a:ea typeface="Nunito"/>
                <a:cs typeface="Nunito"/>
                <a:sym typeface="Nunito"/>
              </a:endParaRPr>
            </a:p>
          </p:txBody>
        </p:sp>
      </p:grpSp>
      <p:grpSp>
        <p:nvGrpSpPr>
          <p:cNvPr id="124" name="Google Shape;124;p15"/>
          <p:cNvGrpSpPr/>
          <p:nvPr/>
        </p:nvGrpSpPr>
        <p:grpSpPr>
          <a:xfrm>
            <a:off x="413900" y="2723348"/>
            <a:ext cx="2349900" cy="1892502"/>
            <a:chOff x="413900" y="406448"/>
            <a:chExt cx="2349900" cy="1892502"/>
          </a:xfrm>
        </p:grpSpPr>
        <p:sp>
          <p:nvSpPr>
            <p:cNvPr id="125" name="Google Shape;125;p15"/>
            <p:cNvSpPr txBox="1"/>
            <p:nvPr/>
          </p:nvSpPr>
          <p:spPr>
            <a:xfrm>
              <a:off x="413900" y="720050"/>
              <a:ext cx="2349900" cy="15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Nunito"/>
                  <a:ea typeface="Nunito"/>
                  <a:cs typeface="Nunito"/>
                  <a:sym typeface="Nunito"/>
                </a:rPr>
                <a:t>-Dennis Tito</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-Virgin Galactic, Blue Origin, SpaceX</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-Balloon tourism</a:t>
              </a:r>
              <a:endParaRPr>
                <a:solidFill>
                  <a:srgbClr val="FFFFFF"/>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Nunito"/>
                <a:ea typeface="Nunito"/>
                <a:cs typeface="Nunito"/>
                <a:sym typeface="Nunito"/>
              </a:endParaRPr>
            </a:p>
            <a:p>
              <a:pPr marL="0" marR="0" lvl="0" indent="0" algn="l" rtl="0">
                <a:lnSpc>
                  <a:spcPct val="115000"/>
                </a:lnSpc>
                <a:spcBef>
                  <a:spcPts val="0"/>
                </a:spcBef>
                <a:spcAft>
                  <a:spcPts val="1000"/>
                </a:spcAft>
                <a:buClr>
                  <a:srgbClr val="000000"/>
                </a:buClr>
                <a:buSzPts val="1500"/>
                <a:buFont typeface="Arial"/>
                <a:buNone/>
              </a:pPr>
              <a:endParaRPr sz="1500" b="0" i="0" u="none" strike="noStrike" cap="none">
                <a:solidFill>
                  <a:srgbClr val="FFFFFF"/>
                </a:solidFill>
                <a:latin typeface="Nunito"/>
                <a:ea typeface="Nunito"/>
                <a:cs typeface="Nunito"/>
                <a:sym typeface="Nunito"/>
              </a:endParaRPr>
            </a:p>
          </p:txBody>
        </p:sp>
        <p:sp>
          <p:nvSpPr>
            <p:cNvPr id="126" name="Google Shape;126;p15"/>
            <p:cNvSpPr txBox="1"/>
            <p:nvPr/>
          </p:nvSpPr>
          <p:spPr>
            <a:xfrm>
              <a:off x="413900" y="406448"/>
              <a:ext cx="2349900" cy="47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000"/>
                </a:spcAft>
                <a:buClr>
                  <a:schemeClr val="dk1"/>
                </a:buClr>
                <a:buSzPts val="1100"/>
                <a:buFont typeface="Arial"/>
                <a:buNone/>
              </a:pPr>
              <a:r>
                <a:rPr lang="en" sz="1800" b="1" i="0" u="none" strike="noStrike" cap="none">
                  <a:solidFill>
                    <a:srgbClr val="FFFFFF"/>
                  </a:solidFill>
                  <a:latin typeface="Nunito"/>
                  <a:ea typeface="Nunito"/>
                  <a:cs typeface="Nunito"/>
                  <a:sym typeface="Nunito"/>
                </a:rPr>
                <a:t>Space Tourism</a:t>
              </a:r>
              <a:endParaRPr sz="1800" b="1" i="0" u="none" strike="noStrike" cap="none">
                <a:solidFill>
                  <a:srgbClr val="FFFFFF"/>
                </a:solidFill>
                <a:latin typeface="Nunito"/>
                <a:ea typeface="Nunito"/>
                <a:cs typeface="Nunito"/>
                <a:sym typeface="Nuni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 name="Google Shape;132;p16"/>
          <p:cNvPicPr preferRelativeResize="0"/>
          <p:nvPr/>
        </p:nvPicPr>
        <p:blipFill rotWithShape="1">
          <a:blip r:embed="rId3">
            <a:alphaModFix/>
          </a:blip>
          <a:srcRect l="11676" b="5801"/>
          <a:stretch/>
        </p:blipFill>
        <p:spPr>
          <a:xfrm>
            <a:off x="4070500" y="1006700"/>
            <a:ext cx="4891274" cy="3912150"/>
          </a:xfrm>
          <a:prstGeom prst="rect">
            <a:avLst/>
          </a:prstGeom>
          <a:noFill/>
          <a:ln>
            <a:noFill/>
          </a:ln>
        </p:spPr>
      </p:pic>
      <p:cxnSp>
        <p:nvCxnSpPr>
          <p:cNvPr id="133" name="Google Shape;133;p16"/>
          <p:cNvCxnSpPr/>
          <p:nvPr/>
        </p:nvCxnSpPr>
        <p:spPr>
          <a:xfrm>
            <a:off x="160825" y="2542925"/>
            <a:ext cx="3686700" cy="0"/>
          </a:xfrm>
          <a:prstGeom prst="straightConnector1">
            <a:avLst/>
          </a:prstGeom>
          <a:noFill/>
          <a:ln w="19050" cap="flat" cmpd="sng">
            <a:solidFill>
              <a:srgbClr val="000000"/>
            </a:solidFill>
            <a:prstDash val="solid"/>
            <a:round/>
            <a:headEnd type="none" w="sm" len="sm"/>
            <a:tailEnd type="none" w="sm" len="sm"/>
          </a:ln>
        </p:spPr>
      </p:cxnSp>
      <p:sp>
        <p:nvSpPr>
          <p:cNvPr id="134" name="Google Shape;134;p16"/>
          <p:cNvSpPr txBox="1"/>
          <p:nvPr/>
        </p:nvSpPr>
        <p:spPr>
          <a:xfrm>
            <a:off x="99400" y="2130375"/>
            <a:ext cx="1769700" cy="37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verage"/>
                <a:ea typeface="Average"/>
                <a:cs typeface="Average"/>
                <a:sym typeface="Average"/>
              </a:rPr>
              <a:t>By The Space Group</a:t>
            </a:r>
            <a:endParaRPr sz="1400" b="0" i="0" u="none" strike="noStrike" cap="none">
              <a:solidFill>
                <a:srgbClr val="000000"/>
              </a:solidFill>
              <a:latin typeface="Average"/>
              <a:ea typeface="Average"/>
              <a:cs typeface="Average"/>
              <a:sym typeface="Average"/>
            </a:endParaRPr>
          </a:p>
        </p:txBody>
      </p:sp>
      <p:sp>
        <p:nvSpPr>
          <p:cNvPr id="135" name="Google Shape;135;p16"/>
          <p:cNvSpPr txBox="1"/>
          <p:nvPr/>
        </p:nvSpPr>
        <p:spPr>
          <a:xfrm>
            <a:off x="107351" y="2447511"/>
            <a:ext cx="3819900" cy="2752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en" sz="1300" dirty="0">
                <a:latin typeface="Average"/>
                <a:ea typeface="Average"/>
                <a:cs typeface="Average"/>
                <a:sym typeface="Average"/>
              </a:rPr>
              <a:t>Transportation to space has become exponentially cheaper due to advancements in Space Tourism over the last 20 years. S</a:t>
            </a:r>
            <a:r>
              <a:rPr lang="en" sz="1300" b="0" i="0" u="none" strike="noStrike" cap="none" dirty="0">
                <a:solidFill>
                  <a:srgbClr val="000000"/>
                </a:solidFill>
                <a:latin typeface="Average"/>
                <a:ea typeface="Average"/>
                <a:cs typeface="Average"/>
                <a:sym typeface="Average"/>
              </a:rPr>
              <a:t>pace organizations and entities around the globe make landmark agreement to collaborate on the future of space. </a:t>
            </a:r>
            <a:r>
              <a:rPr lang="en" sz="1300" dirty="0">
                <a:latin typeface="Average"/>
                <a:ea typeface="Average"/>
                <a:cs typeface="Average"/>
                <a:sym typeface="Average"/>
              </a:rPr>
              <a:t>Cost efficiencies have made it more efficient to obtain precious metals from beyond planet Earth. Technological advancements have made it safer and easier to transport humans to other planets, opening up space mining for future generations. </a:t>
            </a:r>
            <a:r>
              <a:rPr lang="en" sz="1300" b="0" i="0" u="none" strike="noStrike" cap="none" dirty="0">
                <a:solidFill>
                  <a:srgbClr val="000000"/>
                </a:solidFill>
                <a:latin typeface="Average"/>
                <a:ea typeface="Average"/>
                <a:cs typeface="Average"/>
                <a:sym typeface="Average"/>
              </a:rPr>
              <a:t>This </a:t>
            </a:r>
            <a:r>
              <a:rPr lang="en" sz="1300" dirty="0">
                <a:latin typeface="Average"/>
                <a:ea typeface="Average"/>
                <a:cs typeface="Average"/>
                <a:sym typeface="Average"/>
              </a:rPr>
              <a:t>agreement signals the beginning of private involvement and international collaboration on a galactic scale.</a:t>
            </a:r>
            <a:endParaRPr sz="1300" b="0" i="0" u="none" strike="noStrike" cap="none" dirty="0">
              <a:solidFill>
                <a:srgbClr val="000000"/>
              </a:solidFill>
              <a:latin typeface="Average"/>
              <a:ea typeface="Average"/>
              <a:cs typeface="Average"/>
              <a:sym typeface="Average"/>
            </a:endParaRPr>
          </a:p>
        </p:txBody>
      </p:sp>
      <p:sp>
        <p:nvSpPr>
          <p:cNvPr id="136" name="Google Shape;136;p16"/>
          <p:cNvSpPr txBox="1"/>
          <p:nvPr/>
        </p:nvSpPr>
        <p:spPr>
          <a:xfrm>
            <a:off x="99400" y="908125"/>
            <a:ext cx="3971100" cy="1258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100"/>
              <a:buFont typeface="Arial"/>
              <a:buNone/>
            </a:pPr>
            <a:r>
              <a:rPr lang="en" sz="1800" b="1">
                <a:latin typeface="Times New Roman"/>
                <a:ea typeface="Times New Roman"/>
                <a:cs typeface="Times New Roman"/>
                <a:sym typeface="Times New Roman"/>
              </a:rPr>
              <a:t>International Community Bans All Resource Extraction &amp; Production on Planet Earth, Says the Future is in Space</a:t>
            </a:r>
            <a:endParaRPr sz="1800" b="1" i="0" u="none" strike="noStrike" cap="none">
              <a:solidFill>
                <a:srgbClr val="000000"/>
              </a:solidFill>
              <a:latin typeface="Times New Roman"/>
              <a:ea typeface="Times New Roman"/>
              <a:cs typeface="Times New Roman"/>
              <a:sym typeface="Times New Roman"/>
            </a:endParaRPr>
          </a:p>
        </p:txBody>
      </p:sp>
      <p:sp>
        <p:nvSpPr>
          <p:cNvPr id="137" name="Google Shape;137;p16"/>
          <p:cNvSpPr txBox="1"/>
          <p:nvPr/>
        </p:nvSpPr>
        <p:spPr>
          <a:xfrm>
            <a:off x="99400" y="84125"/>
            <a:ext cx="2175000" cy="2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Times New Roman"/>
                <a:ea typeface="Times New Roman"/>
                <a:cs typeface="Times New Roman"/>
                <a:sym typeface="Times New Roman"/>
              </a:rPr>
              <a:t>A10 | Friday June 20, 20</a:t>
            </a:r>
            <a:r>
              <a:rPr lang="en" sz="1200" b="1">
                <a:latin typeface="Times New Roman"/>
                <a:ea typeface="Times New Roman"/>
                <a:cs typeface="Times New Roman"/>
                <a:sym typeface="Times New Roman"/>
              </a:rPr>
              <a:t>40</a:t>
            </a:r>
            <a:endParaRPr sz="1200" b="1" i="0" u="none" strike="noStrike" cap="none">
              <a:solidFill>
                <a:srgbClr val="000000"/>
              </a:solidFill>
              <a:latin typeface="Times New Roman"/>
              <a:ea typeface="Times New Roman"/>
              <a:cs typeface="Times New Roman"/>
              <a:sym typeface="Times New Roman"/>
            </a:endParaRPr>
          </a:p>
        </p:txBody>
      </p:sp>
      <p:cxnSp>
        <p:nvCxnSpPr>
          <p:cNvPr id="138" name="Google Shape;138;p16"/>
          <p:cNvCxnSpPr/>
          <p:nvPr/>
        </p:nvCxnSpPr>
        <p:spPr>
          <a:xfrm>
            <a:off x="197719" y="848150"/>
            <a:ext cx="8749500" cy="3300"/>
          </a:xfrm>
          <a:prstGeom prst="straightConnector1">
            <a:avLst/>
          </a:prstGeom>
          <a:noFill/>
          <a:ln w="19050" cap="flat" cmpd="sng">
            <a:solidFill>
              <a:srgbClr val="000000"/>
            </a:solidFill>
            <a:prstDash val="solid"/>
            <a:round/>
            <a:headEnd type="none" w="sm" len="sm"/>
            <a:tailEnd type="none" w="sm" len="sm"/>
          </a:ln>
        </p:spPr>
      </p:cxnSp>
      <p:cxnSp>
        <p:nvCxnSpPr>
          <p:cNvPr id="139" name="Google Shape;139;p16"/>
          <p:cNvCxnSpPr/>
          <p:nvPr/>
        </p:nvCxnSpPr>
        <p:spPr>
          <a:xfrm rot="10800000" flipH="1">
            <a:off x="197719" y="363425"/>
            <a:ext cx="8749500" cy="9300"/>
          </a:xfrm>
          <a:prstGeom prst="straightConnector1">
            <a:avLst/>
          </a:prstGeom>
          <a:noFill/>
          <a:ln w="19050" cap="flat" cmpd="sng">
            <a:solidFill>
              <a:srgbClr val="000000"/>
            </a:solidFill>
            <a:prstDash val="solid"/>
            <a:round/>
            <a:headEnd type="none" w="sm" len="sm"/>
            <a:tailEnd type="none" w="sm" len="sm"/>
          </a:ln>
        </p:spPr>
      </p:cxnSp>
      <p:sp>
        <p:nvSpPr>
          <p:cNvPr id="140" name="Google Shape;140;p16"/>
          <p:cNvSpPr txBox="1"/>
          <p:nvPr/>
        </p:nvSpPr>
        <p:spPr>
          <a:xfrm>
            <a:off x="3553200" y="372725"/>
            <a:ext cx="2037600" cy="45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Times New Roman"/>
                <a:ea typeface="Times New Roman"/>
                <a:cs typeface="Times New Roman"/>
                <a:sym typeface="Times New Roman"/>
              </a:rPr>
              <a:t>WORLD NEWS</a:t>
            </a:r>
            <a:endParaRPr sz="2000" b="1" i="0" u="none" strike="noStrike" cap="none">
              <a:solidFill>
                <a:srgbClr val="000000"/>
              </a:solidFill>
              <a:latin typeface="Times New Roman"/>
              <a:ea typeface="Times New Roman"/>
              <a:cs typeface="Times New Roman"/>
              <a:sym typeface="Times New Roman"/>
            </a:endParaRPr>
          </a:p>
        </p:txBody>
      </p:sp>
      <p:sp>
        <p:nvSpPr>
          <p:cNvPr id="141" name="Google Shape;141;p16"/>
          <p:cNvSpPr txBox="1"/>
          <p:nvPr/>
        </p:nvSpPr>
        <p:spPr>
          <a:xfrm>
            <a:off x="6107700" y="84125"/>
            <a:ext cx="2928600" cy="288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Times New Roman"/>
                <a:ea typeface="Times New Roman"/>
                <a:cs typeface="Times New Roman"/>
                <a:sym typeface="Times New Roman"/>
              </a:rPr>
              <a:t>THE WALL STREET JOURNAL</a:t>
            </a:r>
            <a:endParaRPr sz="1300" b="1"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INCREASED ACCESSIBILITY FOR SCIENCE AND TOURISM</a:t>
            </a:r>
            <a:endParaRPr/>
          </a:p>
        </p:txBody>
      </p:sp>
      <p:pic>
        <p:nvPicPr>
          <p:cNvPr id="147" name="Google Shape;147;p17"/>
          <p:cNvPicPr preferRelativeResize="0"/>
          <p:nvPr/>
        </p:nvPicPr>
        <p:blipFill rotWithShape="1">
          <a:blip r:embed="rId3">
            <a:alphaModFix/>
          </a:blip>
          <a:srcRect/>
          <a:stretch/>
        </p:blipFill>
        <p:spPr>
          <a:xfrm>
            <a:off x="6198728" y="3392424"/>
            <a:ext cx="2945271" cy="1751076"/>
          </a:xfrm>
          <a:prstGeom prst="rect">
            <a:avLst/>
          </a:prstGeom>
          <a:noFill/>
          <a:ln>
            <a:noFill/>
          </a:ln>
        </p:spPr>
      </p:pic>
      <p:pic>
        <p:nvPicPr>
          <p:cNvPr id="148" name="Google Shape;148;p17"/>
          <p:cNvPicPr preferRelativeResize="0"/>
          <p:nvPr/>
        </p:nvPicPr>
        <p:blipFill rotWithShape="1">
          <a:blip r:embed="rId4">
            <a:alphaModFix/>
          </a:blip>
          <a:srcRect/>
          <a:stretch/>
        </p:blipFill>
        <p:spPr>
          <a:xfrm>
            <a:off x="0" y="3456432"/>
            <a:ext cx="3072384" cy="1687068"/>
          </a:xfrm>
          <a:prstGeom prst="rect">
            <a:avLst/>
          </a:prstGeom>
          <a:noFill/>
          <a:ln>
            <a:noFill/>
          </a:ln>
        </p:spPr>
      </p:pic>
      <p:pic>
        <p:nvPicPr>
          <p:cNvPr id="149" name="Google Shape;149;p17"/>
          <p:cNvPicPr preferRelativeResize="0"/>
          <p:nvPr/>
        </p:nvPicPr>
        <p:blipFill rotWithShape="1">
          <a:blip r:embed="rId5">
            <a:alphaModFix/>
          </a:blip>
          <a:srcRect/>
          <a:stretch/>
        </p:blipFill>
        <p:spPr>
          <a:xfrm>
            <a:off x="6198729" y="1222571"/>
            <a:ext cx="2945271" cy="1779318"/>
          </a:xfrm>
          <a:prstGeom prst="rect">
            <a:avLst/>
          </a:prstGeom>
          <a:noFill/>
          <a:ln>
            <a:noFill/>
          </a:ln>
        </p:spPr>
      </p:pic>
      <p:pic>
        <p:nvPicPr>
          <p:cNvPr id="150" name="Google Shape;150;p17"/>
          <p:cNvPicPr preferRelativeResize="0"/>
          <p:nvPr/>
        </p:nvPicPr>
        <p:blipFill rotWithShape="1">
          <a:blip r:embed="rId6">
            <a:alphaModFix/>
          </a:blip>
          <a:srcRect/>
          <a:stretch/>
        </p:blipFill>
        <p:spPr>
          <a:xfrm>
            <a:off x="0" y="1222571"/>
            <a:ext cx="3072384" cy="1779318"/>
          </a:xfrm>
          <a:prstGeom prst="rect">
            <a:avLst/>
          </a:prstGeom>
          <a:noFill/>
          <a:ln>
            <a:noFill/>
          </a:ln>
        </p:spPr>
      </p:pic>
      <p:pic>
        <p:nvPicPr>
          <p:cNvPr id="151" name="Google Shape;151;p17"/>
          <p:cNvPicPr preferRelativeResize="0"/>
          <p:nvPr/>
        </p:nvPicPr>
        <p:blipFill rotWithShape="1">
          <a:blip r:embed="rId6">
            <a:alphaModFix/>
          </a:blip>
          <a:srcRect/>
          <a:stretch/>
        </p:blipFill>
        <p:spPr>
          <a:xfrm>
            <a:off x="1798320" y="1308886"/>
            <a:ext cx="5407152" cy="3386005"/>
          </a:xfrm>
          <a:prstGeom prst="rect">
            <a:avLst/>
          </a:prstGeom>
          <a:noFill/>
          <a:ln>
            <a:noFill/>
          </a:ln>
        </p:spPr>
      </p:pic>
      <p:pic>
        <p:nvPicPr>
          <p:cNvPr id="152" name="Google Shape;152;p17"/>
          <p:cNvPicPr preferRelativeResize="0"/>
          <p:nvPr/>
        </p:nvPicPr>
        <p:blipFill rotWithShape="1">
          <a:blip r:embed="rId5">
            <a:alphaModFix/>
          </a:blip>
          <a:srcRect/>
          <a:stretch/>
        </p:blipFill>
        <p:spPr>
          <a:xfrm>
            <a:off x="1798320" y="1308885"/>
            <a:ext cx="5407152" cy="3386005"/>
          </a:xfrm>
          <a:prstGeom prst="rect">
            <a:avLst/>
          </a:prstGeom>
          <a:noFill/>
          <a:ln>
            <a:noFill/>
          </a:ln>
        </p:spPr>
      </p:pic>
      <p:pic>
        <p:nvPicPr>
          <p:cNvPr id="153" name="Google Shape;153;p17"/>
          <p:cNvPicPr preferRelativeResize="0"/>
          <p:nvPr/>
        </p:nvPicPr>
        <p:blipFill rotWithShape="1">
          <a:blip r:embed="rId4">
            <a:alphaModFix/>
          </a:blip>
          <a:srcRect/>
          <a:stretch/>
        </p:blipFill>
        <p:spPr>
          <a:xfrm>
            <a:off x="1798320" y="1308884"/>
            <a:ext cx="5407152" cy="3386006"/>
          </a:xfrm>
          <a:prstGeom prst="rect">
            <a:avLst/>
          </a:prstGeom>
          <a:noFill/>
          <a:ln>
            <a:noFill/>
          </a:ln>
        </p:spPr>
      </p:pic>
      <p:pic>
        <p:nvPicPr>
          <p:cNvPr id="154" name="Google Shape;154;p17"/>
          <p:cNvPicPr preferRelativeResize="0"/>
          <p:nvPr/>
        </p:nvPicPr>
        <p:blipFill rotWithShape="1">
          <a:blip r:embed="rId3">
            <a:alphaModFix/>
          </a:blip>
          <a:srcRect/>
          <a:stretch/>
        </p:blipFill>
        <p:spPr>
          <a:xfrm>
            <a:off x="1798320" y="1308882"/>
            <a:ext cx="5407152" cy="33860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51"/>
                                        </p:tgtEl>
                                        <p:attrNameLst>
                                          <p:attrName>ppt_y</p:attrName>
                                        </p:attrNameLst>
                                      </p:cBhvr>
                                      <p:tavLst>
                                        <p:tav tm="0">
                                          <p:val>
                                            <p:strVal val="#ppt_y"/>
                                          </p:val>
                                        </p:tav>
                                        <p:tav tm="100000">
                                          <p:val>
                                            <p:strVal val="#ppt_y+1"/>
                                          </p:val>
                                        </p:tav>
                                      </p:tavLst>
                                    </p:anim>
                                    <p:set>
                                      <p:cBhvr>
                                        <p:cTn id="12" dur="1" fill="hold">
                                          <p:stCondLst>
                                            <p:cond delay="500"/>
                                          </p:stCondLst>
                                        </p:cTn>
                                        <p:tgtEl>
                                          <p:spTgt spid="15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fade">
                                      <p:cBhvr>
                                        <p:cTn id="15" dur="500"/>
                                        <p:tgtEl>
                                          <p:spTgt spid="1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2"/>
                                        </p:tgtEl>
                                        <p:attrNameLst>
                                          <p:attrName>style.visibility</p:attrName>
                                        </p:attrNameLst>
                                      </p:cBhvr>
                                      <p:to>
                                        <p:strVal val="visible"/>
                                      </p:to>
                                    </p:set>
                                    <p:animEffect transition="in" filter="fade">
                                      <p:cBhvr>
                                        <p:cTn id="20" dur="1000"/>
                                        <p:tgtEl>
                                          <p:spTgt spid="15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52"/>
                                        </p:tgtEl>
                                        <p:attrNameLst>
                                          <p:attrName>ppt_y</p:attrName>
                                        </p:attrNameLst>
                                      </p:cBhvr>
                                      <p:tavLst>
                                        <p:tav tm="0">
                                          <p:val>
                                            <p:strVal val="#ppt_y"/>
                                          </p:val>
                                        </p:tav>
                                        <p:tav tm="100000">
                                          <p:val>
                                            <p:strVal val="#ppt_y+1"/>
                                          </p:val>
                                        </p:tav>
                                      </p:tavLst>
                                    </p:anim>
                                    <p:set>
                                      <p:cBhvr>
                                        <p:cTn id="25" dur="1" fill="hold">
                                          <p:stCondLst>
                                            <p:cond delay="500"/>
                                          </p:stCondLst>
                                        </p:cTn>
                                        <p:tgtEl>
                                          <p:spTgt spid="15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fade">
                                      <p:cBhvr>
                                        <p:cTn id="28" dur="500"/>
                                        <p:tgtEl>
                                          <p:spTgt spid="1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3"/>
                                        </p:tgtEl>
                                        <p:attrNameLst>
                                          <p:attrName>style.visibility</p:attrName>
                                        </p:attrNameLst>
                                      </p:cBhvr>
                                      <p:to>
                                        <p:strVal val="visible"/>
                                      </p:to>
                                    </p:set>
                                    <p:animEffect transition="in" filter="fade">
                                      <p:cBhvr>
                                        <p:cTn id="33" dur="1000"/>
                                        <p:tgtEl>
                                          <p:spTgt spid="15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153"/>
                                        </p:tgtEl>
                                        <p:attrNameLst>
                                          <p:attrName>ppt_y</p:attrName>
                                        </p:attrNameLst>
                                      </p:cBhvr>
                                      <p:tavLst>
                                        <p:tav tm="0">
                                          <p:val>
                                            <p:strVal val="#ppt_y"/>
                                          </p:val>
                                        </p:tav>
                                        <p:tav tm="100000">
                                          <p:val>
                                            <p:strVal val="#ppt_y+1"/>
                                          </p:val>
                                        </p:tav>
                                      </p:tavLst>
                                    </p:anim>
                                    <p:set>
                                      <p:cBhvr>
                                        <p:cTn id="38" dur="1" fill="hold">
                                          <p:stCondLst>
                                            <p:cond delay="500"/>
                                          </p:stCondLst>
                                        </p:cTn>
                                        <p:tgtEl>
                                          <p:spTgt spid="153"/>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48"/>
                                        </p:tgtEl>
                                        <p:attrNameLst>
                                          <p:attrName>style.visibility</p:attrName>
                                        </p:attrNameLst>
                                      </p:cBhvr>
                                      <p:to>
                                        <p:strVal val="visible"/>
                                      </p:to>
                                    </p:set>
                                    <p:animEffect transition="in" filter="fade">
                                      <p:cBhvr>
                                        <p:cTn id="41" dur="500"/>
                                        <p:tgtEl>
                                          <p:spTgt spid="14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4"/>
                                        </p:tgtEl>
                                        <p:attrNameLst>
                                          <p:attrName>style.visibility</p:attrName>
                                        </p:attrNameLst>
                                      </p:cBhvr>
                                      <p:to>
                                        <p:strVal val="visible"/>
                                      </p:to>
                                    </p:set>
                                    <p:animEffect transition="in" filter="fade">
                                      <p:cBhvr>
                                        <p:cTn id="46" dur="1000"/>
                                        <p:tgtEl>
                                          <p:spTgt spid="15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154"/>
                                        </p:tgtEl>
                                        <p:attrNameLst>
                                          <p:attrName>ppt_y</p:attrName>
                                        </p:attrNameLst>
                                      </p:cBhvr>
                                      <p:tavLst>
                                        <p:tav tm="0">
                                          <p:val>
                                            <p:strVal val="#ppt_y"/>
                                          </p:val>
                                        </p:tav>
                                        <p:tav tm="100000">
                                          <p:val>
                                            <p:strVal val="#ppt_y+1"/>
                                          </p:val>
                                        </p:tav>
                                      </p:tavLst>
                                    </p:anim>
                                    <p:set>
                                      <p:cBhvr>
                                        <p:cTn id="51" dur="1" fill="hold">
                                          <p:stCondLst>
                                            <p:cond delay="500"/>
                                          </p:stCondLst>
                                        </p:cTn>
                                        <p:tgtEl>
                                          <p:spTgt spid="154"/>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47"/>
                                        </p:tgtEl>
                                        <p:attrNameLst>
                                          <p:attrName>style.visibility</p:attrName>
                                        </p:attrNameLst>
                                      </p:cBhvr>
                                      <p:to>
                                        <p:strVal val="visible"/>
                                      </p:to>
                                    </p:set>
                                    <p:animEffect transition="in" filter="fade">
                                      <p:cBhvr>
                                        <p:cTn id="5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8"/>
          <p:cNvSpPr txBox="1">
            <a:spLocks noGrp="1"/>
          </p:cNvSpPr>
          <p:nvPr>
            <p:ph type="title"/>
          </p:nvPr>
        </p:nvSpPr>
        <p:spPr>
          <a:xfrm>
            <a:off x="311700" y="2917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SPACE MINING</a:t>
            </a:r>
            <a:endParaRPr>
              <a:latin typeface="Nunito SemiBold"/>
              <a:ea typeface="Nunito SemiBold"/>
              <a:cs typeface="Nunito SemiBold"/>
              <a:sym typeface="Nunito SemiBold"/>
            </a:endParaRPr>
          </a:p>
        </p:txBody>
      </p:sp>
      <p:pic>
        <p:nvPicPr>
          <p:cNvPr id="160" name="Google Shape;160;p18"/>
          <p:cNvPicPr preferRelativeResize="0"/>
          <p:nvPr/>
        </p:nvPicPr>
        <p:blipFill rotWithShape="1">
          <a:blip r:embed="rId3">
            <a:alphaModFix/>
          </a:blip>
          <a:srcRect/>
          <a:stretch/>
        </p:blipFill>
        <p:spPr>
          <a:xfrm>
            <a:off x="5755226" y="864450"/>
            <a:ext cx="3388774" cy="2006766"/>
          </a:xfrm>
          <a:prstGeom prst="rect">
            <a:avLst/>
          </a:prstGeom>
          <a:noFill/>
          <a:ln>
            <a:noFill/>
          </a:ln>
        </p:spPr>
      </p:pic>
      <p:pic>
        <p:nvPicPr>
          <p:cNvPr id="161" name="Google Shape;161;p18"/>
          <p:cNvPicPr preferRelativeResize="0"/>
          <p:nvPr/>
        </p:nvPicPr>
        <p:blipFill rotWithShape="1">
          <a:blip r:embed="rId4">
            <a:alphaModFix/>
          </a:blip>
          <a:srcRect/>
          <a:stretch/>
        </p:blipFill>
        <p:spPr>
          <a:xfrm>
            <a:off x="0" y="3237324"/>
            <a:ext cx="3260576" cy="1906175"/>
          </a:xfrm>
          <a:prstGeom prst="rect">
            <a:avLst/>
          </a:prstGeom>
          <a:noFill/>
          <a:ln>
            <a:noFill/>
          </a:ln>
        </p:spPr>
      </p:pic>
      <p:pic>
        <p:nvPicPr>
          <p:cNvPr id="162" name="Google Shape;162;p18"/>
          <p:cNvPicPr preferRelativeResize="0"/>
          <p:nvPr/>
        </p:nvPicPr>
        <p:blipFill rotWithShape="1">
          <a:blip r:embed="rId5">
            <a:alphaModFix/>
          </a:blip>
          <a:srcRect/>
          <a:stretch/>
        </p:blipFill>
        <p:spPr>
          <a:xfrm>
            <a:off x="0" y="864450"/>
            <a:ext cx="3260576" cy="2006766"/>
          </a:xfrm>
          <a:prstGeom prst="rect">
            <a:avLst/>
          </a:prstGeom>
          <a:noFill/>
          <a:ln>
            <a:noFill/>
          </a:ln>
        </p:spPr>
      </p:pic>
      <p:pic>
        <p:nvPicPr>
          <p:cNvPr id="163" name="Google Shape;163;p18"/>
          <p:cNvPicPr preferRelativeResize="0"/>
          <p:nvPr/>
        </p:nvPicPr>
        <p:blipFill rotWithShape="1">
          <a:blip r:embed="rId6">
            <a:alphaModFix/>
          </a:blip>
          <a:srcRect t="7768" b="18315"/>
          <a:stretch/>
        </p:blipFill>
        <p:spPr>
          <a:xfrm>
            <a:off x="5755226" y="3206179"/>
            <a:ext cx="3388774" cy="1937321"/>
          </a:xfrm>
          <a:prstGeom prst="rect">
            <a:avLst/>
          </a:prstGeom>
          <a:noFill/>
          <a:ln>
            <a:noFill/>
          </a:ln>
        </p:spPr>
      </p:pic>
      <p:pic>
        <p:nvPicPr>
          <p:cNvPr id="164" name="Google Shape;164;p18"/>
          <p:cNvPicPr preferRelativeResize="0"/>
          <p:nvPr/>
        </p:nvPicPr>
        <p:blipFill rotWithShape="1">
          <a:blip r:embed="rId3">
            <a:alphaModFix/>
          </a:blip>
          <a:srcRect/>
          <a:stretch/>
        </p:blipFill>
        <p:spPr>
          <a:xfrm>
            <a:off x="1874821" y="1098828"/>
            <a:ext cx="5394358" cy="3226283"/>
          </a:xfrm>
          <a:prstGeom prst="rect">
            <a:avLst/>
          </a:prstGeom>
          <a:noFill/>
          <a:ln>
            <a:noFill/>
          </a:ln>
        </p:spPr>
      </p:pic>
      <p:pic>
        <p:nvPicPr>
          <p:cNvPr id="165" name="Google Shape;165;p18"/>
          <p:cNvPicPr preferRelativeResize="0"/>
          <p:nvPr/>
        </p:nvPicPr>
        <p:blipFill rotWithShape="1">
          <a:blip r:embed="rId6">
            <a:alphaModFix/>
          </a:blip>
          <a:srcRect t="7768" b="18315"/>
          <a:stretch/>
        </p:blipFill>
        <p:spPr>
          <a:xfrm>
            <a:off x="1874821" y="1199413"/>
            <a:ext cx="5435504" cy="3107412"/>
          </a:xfrm>
          <a:prstGeom prst="rect">
            <a:avLst/>
          </a:prstGeom>
          <a:noFill/>
          <a:ln>
            <a:noFill/>
          </a:ln>
        </p:spPr>
      </p:pic>
      <p:pic>
        <p:nvPicPr>
          <p:cNvPr id="166" name="Google Shape;166;p18"/>
          <p:cNvPicPr preferRelativeResize="0"/>
          <p:nvPr/>
        </p:nvPicPr>
        <p:blipFill rotWithShape="1">
          <a:blip r:embed="rId5">
            <a:alphaModFix/>
          </a:blip>
          <a:srcRect/>
          <a:stretch/>
        </p:blipFill>
        <p:spPr>
          <a:xfrm>
            <a:off x="1959643" y="1131655"/>
            <a:ext cx="5265859" cy="3193456"/>
          </a:xfrm>
          <a:prstGeom prst="rect">
            <a:avLst/>
          </a:prstGeom>
          <a:noFill/>
          <a:ln>
            <a:noFill/>
          </a:ln>
        </p:spPr>
      </p:pic>
      <p:pic>
        <p:nvPicPr>
          <p:cNvPr id="167" name="Google Shape;167;p18"/>
          <p:cNvPicPr preferRelativeResize="0"/>
          <p:nvPr/>
        </p:nvPicPr>
        <p:blipFill rotWithShape="1">
          <a:blip r:embed="rId4">
            <a:alphaModFix/>
          </a:blip>
          <a:srcRect/>
          <a:stretch/>
        </p:blipFill>
        <p:spPr>
          <a:xfrm>
            <a:off x="1843399" y="1098828"/>
            <a:ext cx="5425779" cy="32171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64"/>
                                        </p:tgtEl>
                                        <p:attrNameLst>
                                          <p:attrName>ppt_y</p:attrName>
                                        </p:attrNameLst>
                                      </p:cBhvr>
                                      <p:tavLst>
                                        <p:tav tm="0">
                                          <p:val>
                                            <p:strVal val="#ppt_y"/>
                                          </p:val>
                                        </p:tav>
                                        <p:tav tm="100000">
                                          <p:val>
                                            <p:strVal val="#ppt_y+1"/>
                                          </p:val>
                                        </p:tav>
                                      </p:tavLst>
                                    </p:anim>
                                    <p:set>
                                      <p:cBhvr>
                                        <p:cTn id="12" dur="1" fill="hold">
                                          <p:stCondLst>
                                            <p:cond delay="500"/>
                                          </p:stCondLst>
                                        </p:cTn>
                                        <p:tgtEl>
                                          <p:spTgt spid="16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0"/>
                                        </p:tgtEl>
                                        <p:attrNameLst>
                                          <p:attrName>style.visibility</p:attrName>
                                        </p:attrNameLst>
                                      </p:cBhvr>
                                      <p:to>
                                        <p:strVal val="visible"/>
                                      </p:to>
                                    </p:set>
                                    <p:animEffect transition="in" filter="fade">
                                      <p:cBhvr>
                                        <p:cTn id="15" dur="500"/>
                                        <p:tgtEl>
                                          <p:spTgt spid="16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5"/>
                                        </p:tgtEl>
                                        <p:attrNameLst>
                                          <p:attrName>style.visibility</p:attrName>
                                        </p:attrNameLst>
                                      </p:cBhvr>
                                      <p:to>
                                        <p:strVal val="visible"/>
                                      </p:to>
                                    </p:set>
                                    <p:animEffect transition="in" filter="fade">
                                      <p:cBhvr>
                                        <p:cTn id="20" dur="1000"/>
                                        <p:tgtEl>
                                          <p:spTgt spid="16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65"/>
                                        </p:tgtEl>
                                        <p:attrNameLst>
                                          <p:attrName>ppt_y</p:attrName>
                                        </p:attrNameLst>
                                      </p:cBhvr>
                                      <p:tavLst>
                                        <p:tav tm="0">
                                          <p:val>
                                            <p:strVal val="#ppt_y"/>
                                          </p:val>
                                        </p:tav>
                                        <p:tav tm="100000">
                                          <p:val>
                                            <p:strVal val="#ppt_y+1"/>
                                          </p:val>
                                        </p:tav>
                                      </p:tavLst>
                                    </p:anim>
                                    <p:set>
                                      <p:cBhvr>
                                        <p:cTn id="25" dur="1" fill="hold">
                                          <p:stCondLst>
                                            <p:cond delay="500"/>
                                          </p:stCondLst>
                                        </p:cTn>
                                        <p:tgtEl>
                                          <p:spTgt spid="16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63"/>
                                        </p:tgtEl>
                                        <p:attrNameLst>
                                          <p:attrName>style.visibility</p:attrName>
                                        </p:attrNameLst>
                                      </p:cBhvr>
                                      <p:to>
                                        <p:strVal val="visible"/>
                                      </p:to>
                                    </p:set>
                                    <p:animEffect transition="in" filter="fade">
                                      <p:cBhvr>
                                        <p:cTn id="28" dur="500"/>
                                        <p:tgtEl>
                                          <p:spTgt spid="16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6"/>
                                        </p:tgtEl>
                                        <p:attrNameLst>
                                          <p:attrName>style.visibility</p:attrName>
                                        </p:attrNameLst>
                                      </p:cBhvr>
                                      <p:to>
                                        <p:strVal val="visible"/>
                                      </p:to>
                                    </p:set>
                                    <p:animEffect transition="in" filter="fade">
                                      <p:cBhvr>
                                        <p:cTn id="33" dur="1000"/>
                                        <p:tgtEl>
                                          <p:spTgt spid="16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166"/>
                                        </p:tgtEl>
                                        <p:attrNameLst>
                                          <p:attrName>ppt_y</p:attrName>
                                        </p:attrNameLst>
                                      </p:cBhvr>
                                      <p:tavLst>
                                        <p:tav tm="0">
                                          <p:val>
                                            <p:strVal val="#ppt_y"/>
                                          </p:val>
                                        </p:tav>
                                        <p:tav tm="100000">
                                          <p:val>
                                            <p:strVal val="#ppt_y+1"/>
                                          </p:val>
                                        </p:tav>
                                      </p:tavLst>
                                    </p:anim>
                                    <p:set>
                                      <p:cBhvr>
                                        <p:cTn id="38" dur="1" fill="hold">
                                          <p:stCondLst>
                                            <p:cond delay="500"/>
                                          </p:stCondLst>
                                        </p:cTn>
                                        <p:tgtEl>
                                          <p:spTgt spid="166"/>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62"/>
                                        </p:tgtEl>
                                        <p:attrNameLst>
                                          <p:attrName>style.visibility</p:attrName>
                                        </p:attrNameLst>
                                      </p:cBhvr>
                                      <p:to>
                                        <p:strVal val="visible"/>
                                      </p:to>
                                    </p:set>
                                    <p:animEffect transition="in" filter="fade">
                                      <p:cBhvr>
                                        <p:cTn id="41" dur="500"/>
                                        <p:tgtEl>
                                          <p:spTgt spid="16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7"/>
                                        </p:tgtEl>
                                        <p:attrNameLst>
                                          <p:attrName>style.visibility</p:attrName>
                                        </p:attrNameLst>
                                      </p:cBhvr>
                                      <p:to>
                                        <p:strVal val="visible"/>
                                      </p:to>
                                    </p:set>
                                    <p:animEffect transition="in" filter="fade">
                                      <p:cBhvr>
                                        <p:cTn id="46" dur="1000"/>
                                        <p:tgtEl>
                                          <p:spTgt spid="16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167"/>
                                        </p:tgtEl>
                                        <p:attrNameLst>
                                          <p:attrName>ppt_y</p:attrName>
                                        </p:attrNameLst>
                                      </p:cBhvr>
                                      <p:tavLst>
                                        <p:tav tm="0">
                                          <p:val>
                                            <p:strVal val="#ppt_y"/>
                                          </p:val>
                                        </p:tav>
                                        <p:tav tm="100000">
                                          <p:val>
                                            <p:strVal val="#ppt_y+1"/>
                                          </p:val>
                                        </p:tav>
                                      </p:tavLst>
                                    </p:anim>
                                    <p:set>
                                      <p:cBhvr>
                                        <p:cTn id="51" dur="1" fill="hold">
                                          <p:stCondLst>
                                            <p:cond delay="500"/>
                                          </p:stCondLst>
                                        </p:cTn>
                                        <p:tgtEl>
                                          <p:spTgt spid="167"/>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61"/>
                                        </p:tgtEl>
                                        <p:attrNameLst>
                                          <p:attrName>style.visibility</p:attrName>
                                        </p:attrNameLst>
                                      </p:cBhvr>
                                      <p:to>
                                        <p:strVal val="visible"/>
                                      </p:to>
                                    </p:set>
                                    <p:animEffect transition="in" filter="fade">
                                      <p:cBhvr>
                                        <p:cTn id="54"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COLLABORATION – THE FUTURE IS GLOBAL</a:t>
            </a:r>
            <a:endParaRPr/>
          </a:p>
        </p:txBody>
      </p:sp>
      <p:pic>
        <p:nvPicPr>
          <p:cNvPr id="173" name="Google Shape;173;p19"/>
          <p:cNvPicPr preferRelativeResize="0"/>
          <p:nvPr/>
        </p:nvPicPr>
        <p:blipFill rotWithShape="1">
          <a:blip r:embed="rId3">
            <a:alphaModFix/>
          </a:blip>
          <a:srcRect/>
          <a:stretch/>
        </p:blipFill>
        <p:spPr>
          <a:xfrm>
            <a:off x="6007608" y="958567"/>
            <a:ext cx="3136392" cy="2031407"/>
          </a:xfrm>
          <a:prstGeom prst="rect">
            <a:avLst/>
          </a:prstGeom>
          <a:noFill/>
          <a:ln>
            <a:noFill/>
          </a:ln>
        </p:spPr>
      </p:pic>
      <p:pic>
        <p:nvPicPr>
          <p:cNvPr id="174" name="Google Shape;174;p19"/>
          <p:cNvPicPr preferRelativeResize="0"/>
          <p:nvPr/>
        </p:nvPicPr>
        <p:blipFill rotWithShape="1">
          <a:blip r:embed="rId4">
            <a:alphaModFix/>
          </a:blip>
          <a:srcRect/>
          <a:stretch/>
        </p:blipFill>
        <p:spPr>
          <a:xfrm>
            <a:off x="0" y="1017723"/>
            <a:ext cx="4718304" cy="1972251"/>
          </a:xfrm>
          <a:prstGeom prst="rect">
            <a:avLst/>
          </a:prstGeom>
          <a:noFill/>
          <a:ln>
            <a:noFill/>
          </a:ln>
        </p:spPr>
      </p:pic>
      <p:pic>
        <p:nvPicPr>
          <p:cNvPr id="175" name="Google Shape;175;p19"/>
          <p:cNvPicPr preferRelativeResize="0"/>
          <p:nvPr/>
        </p:nvPicPr>
        <p:blipFill rotWithShape="1">
          <a:blip r:embed="rId5">
            <a:alphaModFix/>
          </a:blip>
          <a:srcRect/>
          <a:stretch/>
        </p:blipFill>
        <p:spPr>
          <a:xfrm>
            <a:off x="0" y="3072823"/>
            <a:ext cx="3099816" cy="2070677"/>
          </a:xfrm>
          <a:prstGeom prst="rect">
            <a:avLst/>
          </a:prstGeom>
          <a:noFill/>
          <a:ln>
            <a:noFill/>
          </a:ln>
        </p:spPr>
      </p:pic>
      <p:pic>
        <p:nvPicPr>
          <p:cNvPr id="176" name="Google Shape;176;p19"/>
          <p:cNvPicPr preferRelativeResize="0"/>
          <p:nvPr/>
        </p:nvPicPr>
        <p:blipFill rotWithShape="1">
          <a:blip r:embed="rId6">
            <a:alphaModFix/>
          </a:blip>
          <a:srcRect/>
          <a:stretch/>
        </p:blipFill>
        <p:spPr>
          <a:xfrm>
            <a:off x="5168300" y="3072823"/>
            <a:ext cx="3975700" cy="2070677"/>
          </a:xfrm>
          <a:prstGeom prst="rect">
            <a:avLst/>
          </a:prstGeom>
          <a:noFill/>
          <a:ln>
            <a:noFill/>
          </a:ln>
        </p:spPr>
      </p:pic>
      <p:pic>
        <p:nvPicPr>
          <p:cNvPr id="177" name="Google Shape;177;p19"/>
          <p:cNvPicPr preferRelativeResize="0"/>
          <p:nvPr/>
        </p:nvPicPr>
        <p:blipFill rotWithShape="1">
          <a:blip r:embed="rId4">
            <a:alphaModFix/>
          </a:blip>
          <a:srcRect/>
          <a:stretch/>
        </p:blipFill>
        <p:spPr>
          <a:xfrm>
            <a:off x="1271986" y="1448046"/>
            <a:ext cx="6642302" cy="2776482"/>
          </a:xfrm>
          <a:prstGeom prst="rect">
            <a:avLst/>
          </a:prstGeom>
          <a:noFill/>
          <a:ln>
            <a:noFill/>
          </a:ln>
        </p:spPr>
      </p:pic>
      <p:pic>
        <p:nvPicPr>
          <p:cNvPr id="178" name="Google Shape;178;p19"/>
          <p:cNvPicPr preferRelativeResize="0"/>
          <p:nvPr/>
        </p:nvPicPr>
        <p:blipFill rotWithShape="1">
          <a:blip r:embed="rId3">
            <a:alphaModFix/>
          </a:blip>
          <a:srcRect/>
          <a:stretch/>
        </p:blipFill>
        <p:spPr>
          <a:xfrm>
            <a:off x="2048412" y="1017723"/>
            <a:ext cx="5536536" cy="3810862"/>
          </a:xfrm>
          <a:prstGeom prst="rect">
            <a:avLst/>
          </a:prstGeom>
          <a:noFill/>
          <a:ln>
            <a:noFill/>
          </a:ln>
        </p:spPr>
      </p:pic>
      <p:pic>
        <p:nvPicPr>
          <p:cNvPr id="179" name="Google Shape;179;p19"/>
          <p:cNvPicPr preferRelativeResize="0"/>
          <p:nvPr/>
        </p:nvPicPr>
        <p:blipFill rotWithShape="1">
          <a:blip r:embed="rId5">
            <a:alphaModFix/>
          </a:blip>
          <a:srcRect/>
          <a:stretch/>
        </p:blipFill>
        <p:spPr>
          <a:xfrm>
            <a:off x="2048412" y="1059087"/>
            <a:ext cx="5731518" cy="3828654"/>
          </a:xfrm>
          <a:prstGeom prst="rect">
            <a:avLst/>
          </a:prstGeom>
          <a:noFill/>
          <a:ln>
            <a:noFill/>
          </a:ln>
        </p:spPr>
      </p:pic>
      <p:pic>
        <p:nvPicPr>
          <p:cNvPr id="180" name="Google Shape;180;p19"/>
          <p:cNvPicPr preferRelativeResize="0"/>
          <p:nvPr/>
        </p:nvPicPr>
        <p:blipFill rotWithShape="1">
          <a:blip r:embed="rId6">
            <a:alphaModFix/>
          </a:blip>
          <a:srcRect/>
          <a:stretch/>
        </p:blipFill>
        <p:spPr>
          <a:xfrm>
            <a:off x="1530814" y="1191974"/>
            <a:ext cx="6571732" cy="34227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77"/>
                                        </p:tgtEl>
                                        <p:attrNameLst>
                                          <p:attrName>ppt_y</p:attrName>
                                        </p:attrNameLst>
                                      </p:cBhvr>
                                      <p:tavLst>
                                        <p:tav tm="0">
                                          <p:val>
                                            <p:strVal val="#ppt_y"/>
                                          </p:val>
                                        </p:tav>
                                        <p:tav tm="100000">
                                          <p:val>
                                            <p:strVal val="#ppt_y+1"/>
                                          </p:val>
                                        </p:tav>
                                      </p:tavLst>
                                    </p:anim>
                                    <p:set>
                                      <p:cBhvr>
                                        <p:cTn id="12" dur="1" fill="hold">
                                          <p:stCondLst>
                                            <p:cond delay="500"/>
                                          </p:stCondLst>
                                        </p:cTn>
                                        <p:tgtEl>
                                          <p:spTgt spid="17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animEffect transition="in" filter="fade">
                                      <p:cBhvr>
                                        <p:cTn id="15" dur="500"/>
                                        <p:tgtEl>
                                          <p:spTgt spid="1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8"/>
                                        </p:tgtEl>
                                        <p:attrNameLst>
                                          <p:attrName>style.visibility</p:attrName>
                                        </p:attrNameLst>
                                      </p:cBhvr>
                                      <p:to>
                                        <p:strVal val="visible"/>
                                      </p:to>
                                    </p:set>
                                    <p:animEffect transition="in" filter="fade">
                                      <p:cBhvr>
                                        <p:cTn id="20" dur="1000"/>
                                        <p:tgtEl>
                                          <p:spTgt spid="17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78"/>
                                        </p:tgtEl>
                                        <p:attrNameLst>
                                          <p:attrName>ppt_y</p:attrName>
                                        </p:attrNameLst>
                                      </p:cBhvr>
                                      <p:tavLst>
                                        <p:tav tm="0">
                                          <p:val>
                                            <p:strVal val="#ppt_y"/>
                                          </p:val>
                                        </p:tav>
                                        <p:tav tm="100000">
                                          <p:val>
                                            <p:strVal val="#ppt_y+1"/>
                                          </p:val>
                                        </p:tav>
                                      </p:tavLst>
                                    </p:anim>
                                    <p:set>
                                      <p:cBhvr>
                                        <p:cTn id="25" dur="1" fill="hold">
                                          <p:stCondLst>
                                            <p:cond delay="500"/>
                                          </p:stCondLst>
                                        </p:cTn>
                                        <p:tgtEl>
                                          <p:spTgt spid="17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73"/>
                                        </p:tgtEl>
                                        <p:attrNameLst>
                                          <p:attrName>style.visibility</p:attrName>
                                        </p:attrNameLst>
                                      </p:cBhvr>
                                      <p:to>
                                        <p:strVal val="visible"/>
                                      </p:to>
                                    </p:set>
                                    <p:animEffect transition="in" filter="fade">
                                      <p:cBhvr>
                                        <p:cTn id="28" dur="500"/>
                                        <p:tgtEl>
                                          <p:spTgt spid="17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9"/>
                                        </p:tgtEl>
                                        <p:attrNameLst>
                                          <p:attrName>style.visibility</p:attrName>
                                        </p:attrNameLst>
                                      </p:cBhvr>
                                      <p:to>
                                        <p:strVal val="visible"/>
                                      </p:to>
                                    </p:set>
                                    <p:animEffect transition="in" filter="fade">
                                      <p:cBhvr>
                                        <p:cTn id="33" dur="1000"/>
                                        <p:tgtEl>
                                          <p:spTgt spid="17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179"/>
                                        </p:tgtEl>
                                        <p:attrNameLst>
                                          <p:attrName>ppt_y</p:attrName>
                                        </p:attrNameLst>
                                      </p:cBhvr>
                                      <p:tavLst>
                                        <p:tav tm="0">
                                          <p:val>
                                            <p:strVal val="#ppt_y"/>
                                          </p:val>
                                        </p:tav>
                                        <p:tav tm="100000">
                                          <p:val>
                                            <p:strVal val="#ppt_y+1"/>
                                          </p:val>
                                        </p:tav>
                                      </p:tavLst>
                                    </p:anim>
                                    <p:set>
                                      <p:cBhvr>
                                        <p:cTn id="38" dur="1" fill="hold">
                                          <p:stCondLst>
                                            <p:cond delay="500"/>
                                          </p:stCondLst>
                                        </p:cTn>
                                        <p:tgtEl>
                                          <p:spTgt spid="17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75"/>
                                        </p:tgtEl>
                                        <p:attrNameLst>
                                          <p:attrName>style.visibility</p:attrName>
                                        </p:attrNameLst>
                                      </p:cBhvr>
                                      <p:to>
                                        <p:strVal val="visible"/>
                                      </p:to>
                                    </p:set>
                                    <p:animEffect transition="in" filter="fade">
                                      <p:cBhvr>
                                        <p:cTn id="41" dur="500"/>
                                        <p:tgtEl>
                                          <p:spTgt spid="17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0"/>
                                        </p:tgtEl>
                                        <p:attrNameLst>
                                          <p:attrName>style.visibility</p:attrName>
                                        </p:attrNameLst>
                                      </p:cBhvr>
                                      <p:to>
                                        <p:strVal val="visible"/>
                                      </p:to>
                                    </p:set>
                                    <p:animEffect transition="in" filter="fade">
                                      <p:cBhvr>
                                        <p:cTn id="46" dur="1000"/>
                                        <p:tgtEl>
                                          <p:spTgt spid="18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180"/>
                                        </p:tgtEl>
                                        <p:attrNameLst>
                                          <p:attrName>ppt_y</p:attrName>
                                        </p:attrNameLst>
                                      </p:cBhvr>
                                      <p:tavLst>
                                        <p:tav tm="0">
                                          <p:val>
                                            <p:strVal val="#ppt_y"/>
                                          </p:val>
                                        </p:tav>
                                        <p:tav tm="100000">
                                          <p:val>
                                            <p:strVal val="#ppt_y+1"/>
                                          </p:val>
                                        </p:tav>
                                      </p:tavLst>
                                    </p:anim>
                                    <p:set>
                                      <p:cBhvr>
                                        <p:cTn id="51" dur="1" fill="hold">
                                          <p:stCondLst>
                                            <p:cond delay="500"/>
                                          </p:stCondLst>
                                        </p:cTn>
                                        <p:tgtEl>
                                          <p:spTgt spid="180"/>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76"/>
                                        </p:tgtEl>
                                        <p:attrNameLst>
                                          <p:attrName>style.visibility</p:attrName>
                                        </p:attrNameLst>
                                      </p:cBhvr>
                                      <p:to>
                                        <p:strVal val="visible"/>
                                      </p:to>
                                    </p:set>
                                    <p:animEffect transition="in" filter="fade">
                                      <p:cBhvr>
                                        <p:cTn id="54"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1131675" y="1490250"/>
            <a:ext cx="7055700" cy="1232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a:t>“The future belongs to us. All we need to do is reach out and grasp it”</a:t>
            </a:r>
            <a:endParaRPr/>
          </a:p>
          <a:p>
            <a:pPr marL="0" lvl="0" indent="0" algn="ctr" rtl="0">
              <a:lnSpc>
                <a:spcPct val="100000"/>
              </a:lnSpc>
              <a:spcBef>
                <a:spcPts val="0"/>
              </a:spcBef>
              <a:spcAft>
                <a:spcPts val="0"/>
              </a:spcAft>
              <a:buSzPts val="3000"/>
              <a:buNone/>
            </a:pPr>
            <a:endParaRPr/>
          </a:p>
          <a:p>
            <a:pPr marL="0" lvl="0" indent="0" algn="ctr" rtl="0">
              <a:lnSpc>
                <a:spcPct val="100000"/>
              </a:lnSpc>
              <a:spcBef>
                <a:spcPts val="0"/>
              </a:spcBef>
              <a:spcAft>
                <a:spcPts val="0"/>
              </a:spcAft>
              <a:buSzPts val="3000"/>
              <a:buNone/>
            </a:pPr>
            <a:endParaRPr/>
          </a:p>
        </p:txBody>
      </p:sp>
      <p:cxnSp>
        <p:nvCxnSpPr>
          <p:cNvPr id="186" name="Google Shape;186;p20"/>
          <p:cNvCxnSpPr/>
          <p:nvPr/>
        </p:nvCxnSpPr>
        <p:spPr>
          <a:xfrm rot="10800000" flipH="1">
            <a:off x="1857300" y="2848500"/>
            <a:ext cx="5429400" cy="12300"/>
          </a:xfrm>
          <a:prstGeom prst="straightConnector1">
            <a:avLst/>
          </a:prstGeom>
          <a:noFill/>
          <a:ln w="9525" cap="flat" cmpd="sng">
            <a:solidFill>
              <a:schemeClr val="dk2"/>
            </a:solidFill>
            <a:prstDash val="solid"/>
            <a:round/>
            <a:headEnd type="none" w="sm" len="sm"/>
            <a:tailEnd type="none" w="sm" len="sm"/>
          </a:ln>
        </p:spPr>
      </p:cxnSp>
      <p:pic>
        <p:nvPicPr>
          <p:cNvPr id="187" name="Google Shape;187;p20"/>
          <p:cNvPicPr preferRelativeResize="0"/>
          <p:nvPr/>
        </p:nvPicPr>
        <p:blipFill>
          <a:blip r:embed="rId3">
            <a:alphaModFix/>
          </a:blip>
          <a:stretch>
            <a:fillRect/>
          </a:stretch>
        </p:blipFill>
        <p:spPr>
          <a:xfrm>
            <a:off x="3890338" y="3205350"/>
            <a:ext cx="1363325" cy="1363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1"/>
          <p:cNvPicPr preferRelativeResize="0"/>
          <p:nvPr/>
        </p:nvPicPr>
        <p:blipFill rotWithShape="1">
          <a:blip r:embed="rId3">
            <a:alphaModFix/>
          </a:blip>
          <a:srcRect/>
          <a:stretch/>
        </p:blipFill>
        <p:spPr>
          <a:xfrm>
            <a:off x="2554224" y="0"/>
            <a:ext cx="4035552"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3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1615</Words>
  <Application>Microsoft Macintosh PowerPoint</Application>
  <PresentationFormat>On-screen Show (16:9)</PresentationFormat>
  <Paragraphs>93</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Average</vt:lpstr>
      <vt:lpstr>Arial</vt:lpstr>
      <vt:lpstr>Oswald</vt:lpstr>
      <vt:lpstr>Georgia</vt:lpstr>
      <vt:lpstr>Nunito</vt:lpstr>
      <vt:lpstr>Nunito SemiBold</vt:lpstr>
      <vt:lpstr>Times New Roman</vt:lpstr>
      <vt:lpstr>Slate</vt:lpstr>
      <vt:lpstr>The Future of Space</vt:lpstr>
      <vt:lpstr>WHERE HAVE WE BEEN</vt:lpstr>
      <vt:lpstr>PowerPoint Presentation</vt:lpstr>
      <vt:lpstr>PowerPoint Presentation</vt:lpstr>
      <vt:lpstr>INCREASED ACCESSIBILITY FOR SCIENCE AND TOURISM</vt:lpstr>
      <vt:lpstr>SPACE MINING</vt:lpstr>
      <vt:lpstr>COLLABORATION – THE FUTURE IS GLOBAL</vt:lpstr>
      <vt:lpstr>“The future belongs to us. All we need to do is reach out and grasp it”  </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Space</dc:title>
  <cp:lastModifiedBy>Brittany Zembower</cp:lastModifiedBy>
  <cp:revision>3</cp:revision>
  <dcterms:modified xsi:type="dcterms:W3CDTF">2020-06-20T15:26:33Z</dcterms:modified>
</cp:coreProperties>
</file>