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7" r:id="rId2"/>
    <p:sldId id="259" r:id="rId3"/>
    <p:sldId id="276" r:id="rId4"/>
    <p:sldId id="285" r:id="rId5"/>
    <p:sldId id="284" r:id="rId6"/>
    <p:sldId id="271" r:id="rId7"/>
    <p:sldId id="281" r:id="rId8"/>
    <p:sldId id="280" r:id="rId9"/>
    <p:sldId id="279" r:id="rId10"/>
    <p:sldId id="282" r:id="rId11"/>
    <p:sldId id="283" r:id="rId12"/>
    <p:sldId id="287" r:id="rId13"/>
  </p:sldIdLst>
  <p:sldSz cx="6400800" cy="4800600"/>
  <p:notesSz cx="6858000" cy="9144000"/>
  <p:custDataLst>
    <p:tags r:id="rId16"/>
  </p:custDataLst>
  <p:defaultTextStyle>
    <a:defPPr>
      <a:defRPr lang="en-US"/>
    </a:defPPr>
    <a:lvl1pPr marL="0" algn="l" defTabSz="537667" rtl="0" eaLnBrk="1" latinLnBrk="0" hangingPunct="1">
      <a:defRPr sz="1058" kern="1200">
        <a:solidFill>
          <a:schemeClr val="tx1"/>
        </a:solidFill>
        <a:latin typeface="+mn-lt"/>
        <a:ea typeface="+mn-ea"/>
        <a:cs typeface="+mn-cs"/>
      </a:defRPr>
    </a:lvl1pPr>
    <a:lvl2pPr marL="268834" algn="l" defTabSz="537667" rtl="0" eaLnBrk="1" latinLnBrk="0" hangingPunct="1">
      <a:defRPr sz="1058" kern="1200">
        <a:solidFill>
          <a:schemeClr val="tx1"/>
        </a:solidFill>
        <a:latin typeface="+mn-lt"/>
        <a:ea typeface="+mn-ea"/>
        <a:cs typeface="+mn-cs"/>
      </a:defRPr>
    </a:lvl2pPr>
    <a:lvl3pPr marL="537667" algn="l" defTabSz="537667" rtl="0" eaLnBrk="1" latinLnBrk="0" hangingPunct="1">
      <a:defRPr sz="1058" kern="1200">
        <a:solidFill>
          <a:schemeClr val="tx1"/>
        </a:solidFill>
        <a:latin typeface="+mn-lt"/>
        <a:ea typeface="+mn-ea"/>
        <a:cs typeface="+mn-cs"/>
      </a:defRPr>
    </a:lvl3pPr>
    <a:lvl4pPr marL="806501" algn="l" defTabSz="537667" rtl="0" eaLnBrk="1" latinLnBrk="0" hangingPunct="1">
      <a:defRPr sz="1058" kern="1200">
        <a:solidFill>
          <a:schemeClr val="tx1"/>
        </a:solidFill>
        <a:latin typeface="+mn-lt"/>
        <a:ea typeface="+mn-ea"/>
        <a:cs typeface="+mn-cs"/>
      </a:defRPr>
    </a:lvl4pPr>
    <a:lvl5pPr marL="1075334" algn="l" defTabSz="537667" rtl="0" eaLnBrk="1" latinLnBrk="0" hangingPunct="1">
      <a:defRPr sz="1058" kern="1200">
        <a:solidFill>
          <a:schemeClr val="tx1"/>
        </a:solidFill>
        <a:latin typeface="+mn-lt"/>
        <a:ea typeface="+mn-ea"/>
        <a:cs typeface="+mn-cs"/>
      </a:defRPr>
    </a:lvl5pPr>
    <a:lvl6pPr marL="1344168" algn="l" defTabSz="537667" rtl="0" eaLnBrk="1" latinLnBrk="0" hangingPunct="1">
      <a:defRPr sz="1058" kern="1200">
        <a:solidFill>
          <a:schemeClr val="tx1"/>
        </a:solidFill>
        <a:latin typeface="+mn-lt"/>
        <a:ea typeface="+mn-ea"/>
        <a:cs typeface="+mn-cs"/>
      </a:defRPr>
    </a:lvl6pPr>
    <a:lvl7pPr marL="1613002" algn="l" defTabSz="537667" rtl="0" eaLnBrk="1" latinLnBrk="0" hangingPunct="1">
      <a:defRPr sz="1058" kern="1200">
        <a:solidFill>
          <a:schemeClr val="tx1"/>
        </a:solidFill>
        <a:latin typeface="+mn-lt"/>
        <a:ea typeface="+mn-ea"/>
        <a:cs typeface="+mn-cs"/>
      </a:defRPr>
    </a:lvl7pPr>
    <a:lvl8pPr marL="1881835" algn="l" defTabSz="537667" rtl="0" eaLnBrk="1" latinLnBrk="0" hangingPunct="1">
      <a:defRPr sz="1058" kern="1200">
        <a:solidFill>
          <a:schemeClr val="tx1"/>
        </a:solidFill>
        <a:latin typeface="+mn-lt"/>
        <a:ea typeface="+mn-ea"/>
        <a:cs typeface="+mn-cs"/>
      </a:defRPr>
    </a:lvl8pPr>
    <a:lvl9pPr marL="2150669" algn="l" defTabSz="537667" rtl="0" eaLnBrk="1" latinLnBrk="0" hangingPunct="1">
      <a:defRPr sz="10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E0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50" autoAdjust="0"/>
  </p:normalViewPr>
  <p:slideViewPr>
    <p:cSldViewPr snapToGrid="0" showGuides="1">
      <p:cViewPr>
        <p:scale>
          <a:sx n="150" d="100"/>
          <a:sy n="150" d="100"/>
        </p:scale>
        <p:origin x="1002" y="3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1572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FC9A7D-59BC-4E8C-9E34-EDDC3F1E09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A10C29-D0B8-4026-BBDF-C1A69223BF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93E2C-C7CF-4856-8103-DBB5BA30D42B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950EB-8503-42DB-BF61-64DE2B625C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9AEE1-DBF8-4CA1-90BE-07C930CC42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1314A-6F84-4EAE-ABF7-8B55F9094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39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fld id="{635E5181-CEC9-49C9-AE2F-31A35049DD97}" type="datetimeFigureOut">
              <a:rPr lang="en-US" smtClean="0"/>
              <a:pPr/>
              <a:t>6/19/2020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fld id="{BF4803AB-2594-4B0A-8DC3-A3880FE863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060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box white - decorativ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" y="1"/>
            <a:ext cx="6400800" cy="106579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500"/>
              </a:spcBef>
            </a:pPr>
            <a:endParaRPr lang="en-US" sz="1000" dirty="0" err="1">
              <a:solidFill>
                <a:schemeClr val="bg1"/>
              </a:solidFill>
            </a:endParaRPr>
          </a:p>
        </p:txBody>
      </p:sp>
      <p:cxnSp>
        <p:nvCxnSpPr>
          <p:cNvPr id="9" name="Header line - decorativ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 bwMode="gray">
          <a:xfrm>
            <a:off x="0" y="1065791"/>
            <a:ext cx="6400799" cy="0"/>
          </a:xfrm>
          <a:prstGeom prst="lin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sp>
        <p:nvSpPr>
          <p:cNvPr id="2" name="Presentation title"/>
          <p:cNvSpPr>
            <a:spLocks noGrp="1"/>
          </p:cNvSpPr>
          <p:nvPr>
            <p:ph type="title" hasCustomPrompt="1"/>
          </p:nvPr>
        </p:nvSpPr>
        <p:spPr bwMode="gray">
          <a:xfrm>
            <a:off x="812800" y="2203377"/>
            <a:ext cx="4389120" cy="692497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defRPr sz="25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 – Rockwell 25pt Regular, Title Case</a:t>
            </a:r>
          </a:p>
        </p:txBody>
      </p:sp>
      <p:sp>
        <p:nvSpPr>
          <p:cNvPr id="5" name="Presentation subtitle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2800" y="3020406"/>
            <a:ext cx="4389120" cy="16927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100" baseline="0">
                <a:solidFill>
                  <a:schemeClr val="bg1"/>
                </a:solidFill>
              </a:defRPr>
            </a:lvl1pPr>
            <a:lvl2pPr marL="114300" indent="0">
              <a:buNone/>
              <a:defRPr sz="1100">
                <a:solidFill>
                  <a:schemeClr val="accent1"/>
                </a:solidFill>
              </a:defRPr>
            </a:lvl2pPr>
            <a:lvl3pPr marL="228600" indent="0">
              <a:buNone/>
              <a:defRPr sz="1100">
                <a:solidFill>
                  <a:schemeClr val="accent1"/>
                </a:solidFill>
              </a:defRPr>
            </a:lvl3pPr>
            <a:lvl4pPr marL="342900" indent="0">
              <a:buNone/>
              <a:defRPr sz="1100">
                <a:solidFill>
                  <a:schemeClr val="accent1"/>
                </a:solidFill>
              </a:defRPr>
            </a:lvl4pPr>
            <a:lvl5pPr marL="457200" indent="0">
              <a:buNone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Presentation Subtitle – Verdana 11pt Regular, Title Case</a:t>
            </a:r>
          </a:p>
        </p:txBody>
      </p:sp>
      <p:sp>
        <p:nvSpPr>
          <p:cNvPr id="7" name="Program name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94188" y="4384289"/>
            <a:ext cx="1828800" cy="138499"/>
          </a:xfrm>
        </p:spPr>
        <p:txBody>
          <a:bodyPr anchor="b" anchorCtr="0"/>
          <a:lstStyle>
            <a:lvl1pPr marL="0" indent="0" algn="r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114300" indent="0">
              <a:buNone/>
              <a:defRPr>
                <a:solidFill>
                  <a:schemeClr val="bg1"/>
                </a:solidFill>
              </a:defRPr>
            </a:lvl2pPr>
            <a:lvl3pPr marL="228600" indent="0">
              <a:buNone/>
              <a:defRPr>
                <a:solidFill>
                  <a:schemeClr val="bg1"/>
                </a:solidFill>
              </a:defRPr>
            </a:lvl3pPr>
            <a:lvl4pPr marL="342900" indent="0">
              <a:buNone/>
              <a:defRPr>
                <a:solidFill>
                  <a:schemeClr val="bg1"/>
                </a:solidFill>
              </a:defRPr>
            </a:lvl4pPr>
            <a:lvl5pPr marL="4572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Program Name Goes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182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" userDrawn="1">
          <p15:clr>
            <a:srgbClr val="FBAE40"/>
          </p15:clr>
        </p15:guide>
        <p15:guide id="0" orient="horz" pos="1824" userDrawn="1">
          <p15:clr>
            <a:srgbClr val="FBAE40"/>
          </p15:clr>
        </p15:guide>
        <p15:guide id="2" orient="horz" pos="18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: Top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0241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: Bottom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31698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89825-E345-4F57-BECA-9360E456C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43049-C2DB-4A3E-BA23-E12754123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1804" y="1587129"/>
            <a:ext cx="1677192" cy="10874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3211D-AC2F-46D7-979F-2AB2D5F5E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4AC9F-2CA7-4C6D-9C28-C401C405DAA0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2E752-8C6E-45A2-9DEC-B92EBD439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39107-34B5-40EE-A617-6850D9FFF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EA2F-7687-45E8-835C-94292A8EE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80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 Map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admap tab - decorativ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 rot="10800000">
            <a:off x="5015828" y="1"/>
            <a:ext cx="843487" cy="296918"/>
          </a:xfrm>
          <a:prstGeom prst="round2SameRect">
            <a:avLst>
              <a:gd name="adj1" fmla="val 27409"/>
              <a:gd name="adj2" fmla="val 0"/>
            </a:avLst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00" dirty="0"/>
          </a:p>
        </p:txBody>
      </p:sp>
      <p:sp>
        <p:nvSpPr>
          <p:cNvPr id="27" name="Roadmap tab text"/>
          <p:cNvSpPr txBox="1"/>
          <p:nvPr userDrawn="1"/>
        </p:nvSpPr>
        <p:spPr bwMode="gray">
          <a:xfrm>
            <a:off x="5015829" y="85851"/>
            <a:ext cx="84348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000" b="0" cap="all" spc="0" baseline="0" dirty="0">
                <a:solidFill>
                  <a:schemeClr val="bg1"/>
                </a:solidFill>
                <a:latin typeface="+mn-lt"/>
              </a:rPr>
              <a:t>Roadmap</a:t>
            </a:r>
          </a:p>
        </p:txBody>
      </p:sp>
      <p:sp>
        <p:nvSpPr>
          <p:cNvPr id="18" name="#1 number"/>
          <p:cNvSpPr>
            <a:spLocks noGrp="1"/>
          </p:cNvSpPr>
          <p:nvPr>
            <p:ph type="title" hasCustomPrompt="1"/>
          </p:nvPr>
        </p:nvSpPr>
        <p:spPr bwMode="gray">
          <a:xfrm>
            <a:off x="863781" y="1123710"/>
            <a:ext cx="274320" cy="27432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#</a:t>
            </a:r>
          </a:p>
        </p:txBody>
      </p:sp>
      <p:sp>
        <p:nvSpPr>
          <p:cNvPr id="32" name="#1 title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63152" y="1130780"/>
            <a:ext cx="3749040" cy="246221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1600" b="0" baseline="0">
                <a:solidFill>
                  <a:schemeClr val="bg1"/>
                </a:solidFill>
                <a:latin typeface="+mj-lt"/>
              </a:defRPr>
            </a:lvl1pPr>
            <a:lvl2pPr marL="114300" indent="0">
              <a:buNone/>
              <a:defRPr>
                <a:solidFill>
                  <a:schemeClr val="accent1"/>
                </a:solidFill>
              </a:defRPr>
            </a:lvl2pPr>
            <a:lvl3pPr marL="228600" indent="0">
              <a:buNone/>
              <a:defRPr>
                <a:solidFill>
                  <a:schemeClr val="accent1"/>
                </a:solidFill>
              </a:defRPr>
            </a:lvl3pPr>
            <a:lvl4pPr marL="342900" indent="0">
              <a:buNone/>
              <a:defRPr>
                <a:solidFill>
                  <a:schemeClr val="accent1"/>
                </a:solidFill>
              </a:defRPr>
            </a:lvl4pPr>
            <a:lvl5pPr marL="4572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Section Title – Rockwell 14pt, Title Case</a:t>
            </a:r>
          </a:p>
        </p:txBody>
      </p:sp>
      <p:sp>
        <p:nvSpPr>
          <p:cNvPr id="20" name="#2 number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863781" y="1703081"/>
            <a:ext cx="274320" cy="276999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1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9" name="#2 title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1363152" y="1772331"/>
            <a:ext cx="3749040" cy="138499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114300" indent="0">
              <a:buNone/>
              <a:defRPr>
                <a:solidFill>
                  <a:schemeClr val="accent1"/>
                </a:solidFill>
              </a:defRPr>
            </a:lvl2pPr>
            <a:lvl3pPr marL="228600" indent="0">
              <a:buNone/>
              <a:defRPr>
                <a:solidFill>
                  <a:schemeClr val="accent1"/>
                </a:solidFill>
              </a:defRPr>
            </a:lvl3pPr>
            <a:lvl4pPr marL="342900" indent="0">
              <a:buNone/>
              <a:defRPr>
                <a:solidFill>
                  <a:schemeClr val="accent1"/>
                </a:solidFill>
              </a:defRPr>
            </a:lvl4pPr>
            <a:lvl5pPr marL="4572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Section Title – Verdana 9pt Regular, Accent 1, Title Case</a:t>
            </a:r>
          </a:p>
        </p:txBody>
      </p:sp>
      <p:sp>
        <p:nvSpPr>
          <p:cNvPr id="40" name="#3 number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63781" y="2285131"/>
            <a:ext cx="274320" cy="276999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1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1" name="#3 title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363152" y="2354381"/>
            <a:ext cx="3749040" cy="138499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114300" indent="0">
              <a:buNone/>
              <a:defRPr>
                <a:solidFill>
                  <a:schemeClr val="accent1"/>
                </a:solidFill>
              </a:defRPr>
            </a:lvl2pPr>
            <a:lvl3pPr marL="228600" indent="0">
              <a:buNone/>
              <a:defRPr>
                <a:solidFill>
                  <a:schemeClr val="accent1"/>
                </a:solidFill>
              </a:defRPr>
            </a:lvl3pPr>
            <a:lvl4pPr marL="342900" indent="0">
              <a:buNone/>
              <a:defRPr>
                <a:solidFill>
                  <a:schemeClr val="accent1"/>
                </a:solidFill>
              </a:defRPr>
            </a:lvl4pPr>
            <a:lvl5pPr marL="4572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Section Title – Verdana 9pt Regular, Accent 1, Title Case</a:t>
            </a:r>
          </a:p>
        </p:txBody>
      </p:sp>
      <p:sp>
        <p:nvSpPr>
          <p:cNvPr id="42" name="#4 number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863781" y="2867181"/>
            <a:ext cx="274320" cy="276999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1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3" name="#4 title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363152" y="2936431"/>
            <a:ext cx="3749040" cy="138499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114300" indent="0">
              <a:buNone/>
              <a:defRPr>
                <a:solidFill>
                  <a:schemeClr val="accent1"/>
                </a:solidFill>
              </a:defRPr>
            </a:lvl2pPr>
            <a:lvl3pPr marL="228600" indent="0">
              <a:buNone/>
              <a:defRPr>
                <a:solidFill>
                  <a:schemeClr val="accent1"/>
                </a:solidFill>
              </a:defRPr>
            </a:lvl3pPr>
            <a:lvl4pPr marL="342900" indent="0">
              <a:buNone/>
              <a:defRPr>
                <a:solidFill>
                  <a:schemeClr val="accent1"/>
                </a:solidFill>
              </a:defRPr>
            </a:lvl4pPr>
            <a:lvl5pPr marL="4572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Section Title – Verdana 9pt Regular, Accent 1, Title Case</a:t>
            </a:r>
          </a:p>
        </p:txBody>
      </p:sp>
      <p:sp>
        <p:nvSpPr>
          <p:cNvPr id="44" name="#5 number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63781" y="3449230"/>
            <a:ext cx="274320" cy="276999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1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5" name="#5 title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1363152" y="3518480"/>
            <a:ext cx="3749040" cy="138499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 marL="114300" indent="0">
              <a:buNone/>
              <a:defRPr>
                <a:solidFill>
                  <a:schemeClr val="accent1"/>
                </a:solidFill>
              </a:defRPr>
            </a:lvl2pPr>
            <a:lvl3pPr marL="228600" indent="0">
              <a:buNone/>
              <a:defRPr>
                <a:solidFill>
                  <a:schemeClr val="accent1"/>
                </a:solidFill>
              </a:defRPr>
            </a:lvl3pPr>
            <a:lvl4pPr marL="342900" indent="0">
              <a:buNone/>
              <a:defRPr>
                <a:solidFill>
                  <a:schemeClr val="accent1"/>
                </a:solidFill>
              </a:defRPr>
            </a:lvl4pPr>
            <a:lvl5pPr marL="4572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Section Title – Verdana 9pt Regular, Accent 1, Title Case</a:t>
            </a:r>
          </a:p>
        </p:txBody>
      </p:sp>
      <p:sp>
        <p:nvSpPr>
          <p:cNvPr id="19" name="Green box directions - decorativ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 bwMode="gray">
          <a:xfrm>
            <a:off x="6469576" y="0"/>
            <a:ext cx="1426069" cy="4296048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64008" tIns="45720" rIns="64008" bIns="45720" rtlCol="0">
            <a:spAutoFit/>
          </a:bodyPr>
          <a:lstStyle>
            <a:lvl1pPr marL="0" indent="0" algn="l" defTabSz="640080" rtl="0" eaLnBrk="1" latinLnBrk="0" hangingPunct="1">
              <a:spcBef>
                <a:spcPts val="500"/>
              </a:spcBef>
              <a:buFontTx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58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01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87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Use this</a:t>
            </a:r>
            <a:b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Editable Road Map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how many sections are needed.</a:t>
            </a:r>
          </a:p>
          <a:p>
            <a:pPr marL="168275" lvl="1" indent="0">
              <a:buNone/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rows aren’t needed delete from the bottom (for accessibility purposes). Select all rows and move down to visually align on slide. </a:t>
            </a:r>
          </a:p>
          <a:p>
            <a:pPr marL="168275" lvl="1" indent="0">
              <a:buNone/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more rows are needed copy and paste rows to the bottom (for accessibility purposes). Distribute and align as necessary. 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first section title to Verdana</a:t>
            </a:r>
            <a:r>
              <a:rPr lang="en-US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Regular, so all the titles are the exact same</a:t>
            </a:r>
            <a:b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 style.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in #’s and section titles for all levels.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Duplicate the slide so you have a slide for each section.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each slide, change the highlighted section title to Rockwell 14pt Regular.</a:t>
            </a:r>
          </a:p>
        </p:txBody>
      </p:sp>
      <p:sp>
        <p:nvSpPr>
          <p:cNvPr id="47" name="Slide number - decorativ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 bwMode="gray">
          <a:xfrm>
            <a:off x="6128821" y="0"/>
            <a:ext cx="271979" cy="136961"/>
          </a:xfrm>
          <a:prstGeom prst="rect">
            <a:avLst/>
          </a:prstGeom>
          <a:noFill/>
        </p:spPr>
        <p:txBody>
          <a:bodyPr wrap="square" lIns="0" tIns="36576" rIns="45720" bIns="0" rtlCol="0">
            <a:spAutoFit/>
          </a:bodyPr>
          <a:lstStyle/>
          <a:p>
            <a:pPr algn="r">
              <a:spcBef>
                <a:spcPts val="500"/>
              </a:spcBef>
            </a:pPr>
            <a:fld id="{11A0A082-46D1-4CDC-90AB-7FACAC0B3028}" type="slidenum">
              <a:rPr lang="en-US" sz="650" smtClean="0">
                <a:solidFill>
                  <a:schemeClr val="bg1"/>
                </a:solidFill>
                <a:latin typeface="+mj-lt"/>
              </a:rPr>
              <a:t>‹#›</a:t>
            </a:fld>
            <a:endParaRPr lang="en-US" sz="650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2425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ction name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136076" y="3494256"/>
            <a:ext cx="1299013" cy="205151"/>
          </a:xfrm>
          <a:prstGeom prst="round2SameRect">
            <a:avLst>
              <a:gd name="adj1" fmla="val 0"/>
              <a:gd name="adj2" fmla="val 19914"/>
            </a:avLst>
          </a:prstGeom>
          <a:solidFill>
            <a:schemeClr val="tx2"/>
          </a:solidFill>
        </p:spPr>
        <p:txBody>
          <a:bodyPr wrap="none" lIns="45720" tIns="27432" rIns="45720" bIns="27432">
            <a:spAutoFit/>
          </a:bodyPr>
          <a:lstStyle>
            <a:lvl1pPr marL="0" indent="0" algn="r">
              <a:spcBef>
                <a:spcPts val="0"/>
              </a:spcBef>
              <a:buNone/>
              <a:defRPr sz="900" cap="all" spc="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Insert break type</a:t>
            </a:r>
          </a:p>
        </p:txBody>
      </p:sp>
      <p:cxnSp>
        <p:nvCxnSpPr>
          <p:cNvPr id="11" name="Line - decorativ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 bwMode="gray">
          <a:xfrm>
            <a:off x="457200" y="3486806"/>
            <a:ext cx="4977889" cy="0"/>
          </a:xfrm>
          <a:prstGeom prst="line">
            <a:avLst/>
          </a:prstGeom>
          <a:ln w="6350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ection number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459586" y="3171239"/>
            <a:ext cx="740664" cy="138499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90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" name="Divider title"/>
          <p:cNvSpPr>
            <a:spLocks noGrp="1"/>
          </p:cNvSpPr>
          <p:nvPr>
            <p:ph type="title" hasCustomPrompt="1"/>
          </p:nvPr>
        </p:nvSpPr>
        <p:spPr bwMode="gray">
          <a:xfrm>
            <a:off x="457200" y="2033730"/>
            <a:ext cx="4114800" cy="692497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defRPr sz="25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 – Rockwell 25pt Regular, Title Case</a:t>
            </a:r>
          </a:p>
        </p:txBody>
      </p:sp>
      <p:sp>
        <p:nvSpPr>
          <p:cNvPr id="4" name="Divider subtitle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57200" y="2827417"/>
            <a:ext cx="4114800" cy="16927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chemeClr val="accent1"/>
                </a:solidFill>
              </a:defRPr>
            </a:lvl1pPr>
            <a:lvl2pPr marL="114300" indent="0">
              <a:spcBef>
                <a:spcPts val="0"/>
              </a:spcBef>
              <a:buNone/>
              <a:defRPr sz="1100">
                <a:solidFill>
                  <a:schemeClr val="accent1"/>
                </a:solidFill>
              </a:defRPr>
            </a:lvl2pPr>
            <a:lvl3pPr marL="228600" indent="0">
              <a:spcBef>
                <a:spcPts val="0"/>
              </a:spcBef>
              <a:buNone/>
              <a:defRPr sz="1100">
                <a:solidFill>
                  <a:schemeClr val="accent1"/>
                </a:solidFill>
              </a:defRPr>
            </a:lvl3pPr>
            <a:lvl4pPr marL="342900" indent="0">
              <a:spcBef>
                <a:spcPts val="0"/>
              </a:spcBef>
              <a:buNone/>
              <a:defRPr sz="1100">
                <a:solidFill>
                  <a:schemeClr val="accent1"/>
                </a:solidFill>
              </a:defRPr>
            </a:lvl4pPr>
            <a:lvl5pPr marL="457200" indent="0">
              <a:spcBef>
                <a:spcPts val="0"/>
              </a:spcBef>
              <a:buNone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Divider Subtitle – Verdana 11pt Regular, Title Case</a:t>
            </a:r>
          </a:p>
        </p:txBody>
      </p:sp>
      <p:sp>
        <p:nvSpPr>
          <p:cNvPr id="7" name="Bullets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57200" y="3711659"/>
            <a:ext cx="2286000" cy="446276"/>
          </a:xfrm>
        </p:spPr>
        <p:txBody>
          <a:bodyPr/>
          <a:lstStyle>
            <a:lvl1pPr>
              <a:spcBef>
                <a:spcPts val="300"/>
              </a:spcBef>
              <a:defRPr sz="8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defRPr sz="800">
                <a:solidFill>
                  <a:schemeClr val="bg1"/>
                </a:solidFill>
              </a:defRPr>
            </a:lvl2pPr>
            <a:lvl3pPr>
              <a:spcBef>
                <a:spcPts val="300"/>
              </a:spcBef>
              <a:defRPr sz="800">
                <a:solidFill>
                  <a:schemeClr val="bg1"/>
                </a:solidFill>
              </a:defRPr>
            </a:lvl3pPr>
            <a:lvl4pPr>
              <a:spcBef>
                <a:spcPts val="300"/>
              </a:spcBef>
              <a:defRPr sz="80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Divider Bullet Placement (if needed)</a:t>
            </a:r>
          </a:p>
          <a:p>
            <a:pPr lvl="0"/>
            <a:r>
              <a:rPr lang="en-US" dirty="0"/>
              <a:t>Divider Bullet Placement (if needed)</a:t>
            </a:r>
          </a:p>
          <a:p>
            <a:pPr lvl="0"/>
            <a:r>
              <a:rPr lang="en-US" dirty="0"/>
              <a:t>Divider Bullet Placement (if needed)</a:t>
            </a:r>
          </a:p>
        </p:txBody>
      </p:sp>
      <p:sp>
        <p:nvSpPr>
          <p:cNvPr id="12" name="Green box directions - decorativ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 bwMode="gray">
          <a:xfrm>
            <a:off x="6469577" y="3287365"/>
            <a:ext cx="1470912" cy="1513235"/>
          </a:xfrm>
          <a:prstGeom prst="rect">
            <a:avLst/>
          </a:prstGeom>
          <a:solidFill>
            <a:srgbClr val="009900"/>
          </a:solidFill>
        </p:spPr>
        <p:txBody>
          <a:bodyPr vert="horz" wrap="square" lIns="64008" tIns="45720" rIns="64008" bIns="45720" rtlCol="0">
            <a:spAutoFit/>
          </a:bodyPr>
          <a:lstStyle>
            <a:lvl1pPr marL="0" indent="0" algn="l" defTabSz="640080" rtl="0" eaLnBrk="1" latinLnBrk="0" hangingPunct="1">
              <a:spcBef>
                <a:spcPts val="500"/>
              </a:spcBef>
              <a:buFontTx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58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01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8700" indent="-114300" algn="l" defTabSz="640080" rtl="0" eaLnBrk="1" latinLnBrk="0" hangingPunct="1">
              <a:spcBef>
                <a:spcPts val="500"/>
              </a:spcBef>
              <a:buFont typeface="Arial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a Break Type?</a:t>
            </a:r>
          </a:p>
          <a:p>
            <a:pPr marL="0" indent="0">
              <a:spcBef>
                <a:spcPts val="300"/>
              </a:spcBef>
              <a:buFont typeface="+mj-lt"/>
              <a:buNone/>
            </a:pPr>
            <a:r>
              <a:rPr lang="en-US" sz="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are some examples:</a:t>
            </a:r>
            <a:endParaRPr lang="en-US" sz="800" b="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475" indent="-117475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800" b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</a:p>
          <a:p>
            <a:pPr marL="117475" indent="-117475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800" b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</a:t>
            </a:r>
          </a:p>
          <a:p>
            <a:pPr marL="117475" indent="-117475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800" b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</a:p>
          <a:p>
            <a:pPr marL="117475" indent="-117475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800" b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Appendix</a:t>
            </a:r>
          </a:p>
          <a:p>
            <a:pPr marL="117475" indent="-117475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800" b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800" b="0" i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not needed, you may delete the break type box.</a:t>
            </a:r>
            <a:endParaRPr lang="en-US" sz="8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lide number - decorativ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 bwMode="gray">
          <a:xfrm>
            <a:off x="6128821" y="0"/>
            <a:ext cx="271979" cy="136961"/>
          </a:xfrm>
          <a:prstGeom prst="rect">
            <a:avLst/>
          </a:prstGeom>
          <a:noFill/>
        </p:spPr>
        <p:txBody>
          <a:bodyPr wrap="square" lIns="0" tIns="36576" rIns="45720" bIns="0" rtlCol="0">
            <a:spAutoFit/>
          </a:bodyPr>
          <a:lstStyle/>
          <a:p>
            <a:pPr algn="r">
              <a:spcBef>
                <a:spcPts val="500"/>
              </a:spcBef>
            </a:pPr>
            <a:fld id="{11A0A082-46D1-4CDC-90AB-7FACAC0B3028}" type="slidenum">
              <a:rPr lang="en-US" sz="650" smtClean="0">
                <a:solidFill>
                  <a:schemeClr val="bg1"/>
                </a:solidFill>
                <a:latin typeface="+mj-lt"/>
              </a:rPr>
              <a:t>‹#›</a:t>
            </a:fld>
            <a:endParaRPr lang="en-US" sz="650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1385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orient="horz" pos="1718">
          <p15:clr>
            <a:srgbClr val="FBAE40"/>
          </p15:clr>
        </p15:guide>
        <p15:guide id="3" orient="horz" pos="178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der box - decorativ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" y="0"/>
            <a:ext cx="6400799" cy="601181"/>
          </a:xfrm>
          <a:prstGeom prst="rect">
            <a:avLst/>
          </a:prstGeom>
          <a:solidFill>
            <a:schemeClr val="accent5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00" dirty="0"/>
          </a:p>
        </p:txBody>
      </p:sp>
      <p:cxnSp>
        <p:nvCxnSpPr>
          <p:cNvPr id="14" name="Header line - decorativ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 bwMode="gray">
          <a:xfrm>
            <a:off x="0" y="613882"/>
            <a:ext cx="6400800" cy="0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16" name="Top kicker"/>
          <p:cNvSpPr>
            <a:spLocks noGrp="1"/>
          </p:cNvSpPr>
          <p:nvPr userDrawn="1">
            <p:ph type="body" sz="quarter" idx="16" hasCustomPrompt="1"/>
          </p:nvPr>
        </p:nvSpPr>
        <p:spPr bwMode="gray">
          <a:xfrm>
            <a:off x="280194" y="99782"/>
            <a:ext cx="2560320" cy="123111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  <a:lvl2pPr marL="114300" indent="0">
              <a:spcBef>
                <a:spcPts val="0"/>
              </a:spcBef>
              <a:buNone/>
              <a:defRPr sz="800"/>
            </a:lvl2pPr>
            <a:lvl3pPr marL="228600" indent="0">
              <a:spcBef>
                <a:spcPts val="0"/>
              </a:spcBef>
              <a:buNone/>
              <a:defRPr sz="800"/>
            </a:lvl3pPr>
            <a:lvl4pPr marL="342900" indent="0">
              <a:spcBef>
                <a:spcPts val="0"/>
              </a:spcBef>
              <a:buNone/>
              <a:defRPr sz="800"/>
            </a:lvl4pPr>
            <a:lvl5pPr marL="457200" indent="0">
              <a:spcBef>
                <a:spcPts val="0"/>
              </a:spcBef>
              <a:buNone/>
              <a:defRPr sz="800"/>
            </a:lvl5pPr>
          </a:lstStyle>
          <a:p>
            <a:pPr lvl="0"/>
            <a:r>
              <a:rPr lang="en-US" dirty="0"/>
              <a:t>Top Kicker – Verdana 8pt Regular, Title Case</a:t>
            </a:r>
          </a:p>
        </p:txBody>
      </p:sp>
      <p:sp>
        <p:nvSpPr>
          <p:cNvPr id="3" name="Slide title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280194" y="309824"/>
            <a:ext cx="5212080" cy="25648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 – Rockwell 18pt Regular, Title Case</a:t>
            </a:r>
          </a:p>
        </p:txBody>
      </p:sp>
      <p:sp>
        <p:nvSpPr>
          <p:cNvPr id="13" name="Slide subtitle"/>
          <p:cNvSpPr>
            <a:spLocks noGrp="1"/>
          </p:cNvSpPr>
          <p:nvPr userDrawn="1">
            <p:ph type="body" sz="quarter" idx="15" hasCustomPrompt="1"/>
          </p:nvPr>
        </p:nvSpPr>
        <p:spPr bwMode="gray">
          <a:xfrm>
            <a:off x="280195" y="657732"/>
            <a:ext cx="5842794" cy="18466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 sz="1200"/>
            </a:lvl2pPr>
            <a:lvl3pPr>
              <a:spcBef>
                <a:spcPts val="0"/>
              </a:spcBef>
              <a:defRPr sz="1200"/>
            </a:lvl3pPr>
            <a:lvl4pPr>
              <a:spcBef>
                <a:spcPts val="0"/>
              </a:spcBef>
              <a:defRPr sz="1200"/>
            </a:lvl4pPr>
            <a:lvl5pPr>
              <a:spcBef>
                <a:spcPts val="0"/>
              </a:spcBef>
              <a:defRPr sz="1200"/>
            </a:lvl5pPr>
          </a:lstStyle>
          <a:p>
            <a:pPr lvl="0"/>
            <a:r>
              <a:rPr lang="en-US" dirty="0"/>
              <a:t>Slide Subtitle – Verdana 12pt Regular, Title Case</a:t>
            </a:r>
          </a:p>
        </p:txBody>
      </p:sp>
      <p:sp>
        <p:nvSpPr>
          <p:cNvPr id="15" name="Footnote"/>
          <p:cNvSpPr>
            <a:spLocks noGrp="1"/>
          </p:cNvSpPr>
          <p:nvPr userDrawn="1">
            <p:ph type="body" sz="quarter" idx="19" hasCustomPrompt="1"/>
          </p:nvPr>
        </p:nvSpPr>
        <p:spPr bwMode="gray">
          <a:xfrm>
            <a:off x="0" y="4403825"/>
            <a:ext cx="2046204" cy="230832"/>
          </a:xfrm>
        </p:spPr>
        <p:txBody>
          <a:bodyPr lIns="64008" anchor="b" anchorCtr="0"/>
          <a:lstStyle>
            <a:lvl1pPr marL="114300" indent="-114300">
              <a:spcBef>
                <a:spcPts val="100"/>
              </a:spcBef>
              <a:buFont typeface="+mj-lt"/>
              <a:buAutoNum type="arabicParenR"/>
              <a:defRPr sz="5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defRPr sz="500"/>
            </a:lvl2pPr>
            <a:lvl3pPr>
              <a:spcBef>
                <a:spcPts val="200"/>
              </a:spcBef>
              <a:defRPr sz="500"/>
            </a:lvl3pPr>
            <a:lvl4pPr>
              <a:spcBef>
                <a:spcPts val="200"/>
              </a:spcBef>
              <a:defRPr sz="500"/>
            </a:lvl4pPr>
            <a:lvl5pPr>
              <a:spcBef>
                <a:spcPts val="200"/>
              </a:spcBef>
              <a:defRPr sz="500"/>
            </a:lvl5pPr>
          </a:lstStyle>
          <a:p>
            <a:pPr lvl="0"/>
            <a:r>
              <a:rPr lang="en-US" dirty="0"/>
              <a:t>Click to add footnote. Numbers appear automatically (no additional space or tab needed). Use a period at the end of each footnote. Stretch box to the right as needed.</a:t>
            </a:r>
          </a:p>
        </p:txBody>
      </p:sp>
      <p:sp>
        <p:nvSpPr>
          <p:cNvPr id="22" name="Source - decorativ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 bwMode="gray">
          <a:xfrm>
            <a:off x="4111256" y="4598895"/>
            <a:ext cx="2289544" cy="201705"/>
          </a:xfrm>
        </p:spPr>
        <p:txBody>
          <a:bodyPr rIns="64008" bIns="45720" anchor="b" anchorCtr="0"/>
          <a:lstStyle>
            <a:lvl1pPr marL="0" indent="0">
              <a:spcBef>
                <a:spcPts val="200"/>
              </a:spcBef>
              <a:buNone/>
              <a:defRPr sz="500">
                <a:solidFill>
                  <a:schemeClr val="tx1"/>
                </a:solidFill>
              </a:defRPr>
            </a:lvl1pPr>
            <a:lvl2pPr marL="114300" indent="0">
              <a:spcBef>
                <a:spcPts val="200"/>
              </a:spcBef>
              <a:buNone/>
              <a:defRPr sz="500"/>
            </a:lvl2pPr>
            <a:lvl3pPr marL="228600" indent="0">
              <a:spcBef>
                <a:spcPts val="200"/>
              </a:spcBef>
              <a:buNone/>
              <a:defRPr sz="500"/>
            </a:lvl3pPr>
            <a:lvl4pPr marL="342900" indent="0">
              <a:spcBef>
                <a:spcPts val="200"/>
              </a:spcBef>
              <a:buNone/>
              <a:defRPr sz="500"/>
            </a:lvl4pPr>
            <a:lvl5pPr marL="457200" indent="0">
              <a:spcBef>
                <a:spcPts val="200"/>
              </a:spcBef>
              <a:buNone/>
              <a:defRPr sz="500"/>
            </a:lvl5pPr>
          </a:lstStyle>
          <a:p>
            <a:pPr lvl="0"/>
            <a:r>
              <a:rPr lang="en-US" dirty="0"/>
              <a:t>Source: Click to add source. Use a single space after “Source:” and a period at the end of the source. Stretch box to the left as needed.</a:t>
            </a:r>
          </a:p>
        </p:txBody>
      </p:sp>
      <p:sp>
        <p:nvSpPr>
          <p:cNvPr id="18" name="Slide number - decorativ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 bwMode="gray">
          <a:xfrm>
            <a:off x="6163373" y="444101"/>
            <a:ext cx="237427" cy="100027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45720" bIns="0" rtlCol="0">
            <a:spAutoFit/>
          </a:bodyPr>
          <a:lstStyle/>
          <a:p>
            <a:pPr algn="r">
              <a:spcBef>
                <a:spcPts val="500"/>
              </a:spcBef>
            </a:pPr>
            <a:fld id="{11A0A082-46D1-4CDC-90AB-7FACAC0B3028}" type="slidenum">
              <a:rPr lang="en-US" sz="650" smtClean="0">
                <a:solidFill>
                  <a:schemeClr val="bg1"/>
                </a:solidFill>
                <a:latin typeface="+mj-lt"/>
              </a:rPr>
              <a:t>‹#›</a:t>
            </a:fld>
            <a:endParaRPr lang="en-US" sz="650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2800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 hasCustomPrompt="1"/>
          </p:nvPr>
        </p:nvSpPr>
        <p:spPr bwMode="gray">
          <a:xfrm>
            <a:off x="279056" y="309824"/>
            <a:ext cx="3902242" cy="256480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90000"/>
              </a:lnSpc>
              <a:defRPr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Impact Slide Title – Rockwell 18pt</a:t>
            </a:r>
          </a:p>
        </p:txBody>
      </p:sp>
      <p:sp>
        <p:nvSpPr>
          <p:cNvPr id="6" name="Slide subtitle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31293" y="604599"/>
            <a:ext cx="4025123" cy="25648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spc="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Continued Here If Needed</a:t>
            </a:r>
          </a:p>
        </p:txBody>
      </p:sp>
      <p:sp>
        <p:nvSpPr>
          <p:cNvPr id="15" name="Text box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79874" y="1727589"/>
            <a:ext cx="4241053" cy="1523815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400">
                <a:solidFill>
                  <a:schemeClr val="bg1"/>
                </a:solidFill>
              </a:defRPr>
            </a:lvl1pPr>
            <a:lvl2pPr marL="114300" indent="0">
              <a:lnSpc>
                <a:spcPct val="110000"/>
              </a:lnSpc>
              <a:spcBef>
                <a:spcPts val="1200"/>
              </a:spcBef>
              <a:buNone/>
              <a:defRPr sz="1400">
                <a:solidFill>
                  <a:schemeClr val="bg1"/>
                </a:solidFill>
              </a:defRPr>
            </a:lvl2pPr>
            <a:lvl3pPr marL="228600" indent="0">
              <a:lnSpc>
                <a:spcPct val="110000"/>
              </a:lnSpc>
              <a:spcBef>
                <a:spcPts val="1200"/>
              </a:spcBef>
              <a:buNone/>
              <a:defRPr sz="1400">
                <a:solidFill>
                  <a:schemeClr val="bg1"/>
                </a:solidFill>
              </a:defRPr>
            </a:lvl3pPr>
            <a:lvl4pPr marL="342900" indent="0">
              <a:lnSpc>
                <a:spcPct val="110000"/>
              </a:lnSpc>
              <a:spcBef>
                <a:spcPts val="1200"/>
              </a:spcBef>
              <a:buNone/>
              <a:defRPr sz="1400">
                <a:solidFill>
                  <a:schemeClr val="bg1"/>
                </a:solidFill>
              </a:defRPr>
            </a:lvl4pPr>
            <a:lvl5pPr marL="457200" indent="0">
              <a:lnSpc>
                <a:spcPct val="110000"/>
              </a:lnSpc>
              <a:spcBef>
                <a:spcPts val="120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Use dark background (impact) slides sparingly (ex: a single quote, statistic, or large image). See sample impact slides in the EAB On-screen Graphic and Layout Guide. Impact quote text – Verdana 14pt Regular. Keep quote short and minimize slide titling. </a:t>
            </a:r>
          </a:p>
        </p:txBody>
      </p:sp>
      <p:sp>
        <p:nvSpPr>
          <p:cNvPr id="17" name="Footnote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0" y="4403825"/>
            <a:ext cx="2046204" cy="230832"/>
          </a:xfrm>
        </p:spPr>
        <p:txBody>
          <a:bodyPr lIns="64008" anchor="b" anchorCtr="0"/>
          <a:lstStyle>
            <a:lvl1pPr marL="114300" indent="-114300">
              <a:spcBef>
                <a:spcPts val="100"/>
              </a:spcBef>
              <a:buFont typeface="+mj-lt"/>
              <a:buAutoNum type="arabicParenR"/>
              <a:defRPr sz="500">
                <a:solidFill>
                  <a:schemeClr val="accent1"/>
                </a:solidFill>
              </a:defRPr>
            </a:lvl1pPr>
            <a:lvl2pPr>
              <a:spcBef>
                <a:spcPts val="200"/>
              </a:spcBef>
              <a:defRPr sz="500"/>
            </a:lvl2pPr>
            <a:lvl3pPr>
              <a:spcBef>
                <a:spcPts val="200"/>
              </a:spcBef>
              <a:defRPr sz="500"/>
            </a:lvl3pPr>
            <a:lvl4pPr>
              <a:spcBef>
                <a:spcPts val="200"/>
              </a:spcBef>
              <a:defRPr sz="500"/>
            </a:lvl4pPr>
            <a:lvl5pPr>
              <a:spcBef>
                <a:spcPts val="200"/>
              </a:spcBef>
              <a:defRPr sz="500"/>
            </a:lvl5pPr>
          </a:lstStyle>
          <a:p>
            <a:pPr lvl="0"/>
            <a:r>
              <a:rPr lang="en-US" dirty="0"/>
              <a:t>Click to add footnote. Numbers appear automatically (no additional space or tab needed). Use a period at the end of each footnote. Stretch box to the right as needed.</a:t>
            </a:r>
          </a:p>
        </p:txBody>
      </p:sp>
      <p:sp>
        <p:nvSpPr>
          <p:cNvPr id="16" name="Source - decorativ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114800" y="4599432"/>
            <a:ext cx="2286000" cy="201168"/>
          </a:xfrm>
        </p:spPr>
        <p:txBody>
          <a:bodyPr rIns="64008" bIns="45720" anchor="b" anchorCtr="0"/>
          <a:lstStyle>
            <a:lvl1pPr marL="0" indent="0">
              <a:spcBef>
                <a:spcPts val="200"/>
              </a:spcBef>
              <a:buNone/>
              <a:defRPr sz="500">
                <a:solidFill>
                  <a:schemeClr val="accent1"/>
                </a:solidFill>
              </a:defRPr>
            </a:lvl1pPr>
            <a:lvl2pPr marL="114300" indent="0">
              <a:spcBef>
                <a:spcPts val="200"/>
              </a:spcBef>
              <a:buNone/>
              <a:defRPr sz="500"/>
            </a:lvl2pPr>
            <a:lvl3pPr marL="228600" indent="0">
              <a:spcBef>
                <a:spcPts val="200"/>
              </a:spcBef>
              <a:buNone/>
              <a:defRPr sz="500"/>
            </a:lvl3pPr>
            <a:lvl4pPr marL="342900" indent="0">
              <a:spcBef>
                <a:spcPts val="200"/>
              </a:spcBef>
              <a:buNone/>
              <a:defRPr sz="500"/>
            </a:lvl4pPr>
            <a:lvl5pPr marL="457200" indent="0">
              <a:spcBef>
                <a:spcPts val="200"/>
              </a:spcBef>
              <a:buNone/>
              <a:defRPr sz="500"/>
            </a:lvl5pPr>
          </a:lstStyle>
          <a:p>
            <a:pPr lvl="0"/>
            <a:r>
              <a:rPr lang="en-US" dirty="0"/>
              <a:t>Source: Click to add source. Use a single space after “Source:” and a period at the end of the source. Stretch box to the left as needed.</a:t>
            </a:r>
          </a:p>
        </p:txBody>
      </p:sp>
      <p:sp>
        <p:nvSpPr>
          <p:cNvPr id="9" name="Slide number - decorativ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 bwMode="gray">
          <a:xfrm>
            <a:off x="6128821" y="0"/>
            <a:ext cx="271979" cy="136961"/>
          </a:xfrm>
          <a:prstGeom prst="rect">
            <a:avLst/>
          </a:prstGeom>
          <a:noFill/>
        </p:spPr>
        <p:txBody>
          <a:bodyPr wrap="square" lIns="0" tIns="36576" rIns="45720" bIns="0" rtlCol="0">
            <a:spAutoFit/>
          </a:bodyPr>
          <a:lstStyle/>
          <a:p>
            <a:pPr algn="r">
              <a:spcBef>
                <a:spcPts val="500"/>
              </a:spcBef>
            </a:pPr>
            <a:fld id="{11A0A082-46D1-4CDC-90AB-7FACAC0B3028}" type="slidenum">
              <a:rPr lang="en-US" sz="650" smtClean="0">
                <a:solidFill>
                  <a:schemeClr val="bg1"/>
                </a:solidFill>
                <a:latin typeface="+mj-lt"/>
              </a:rPr>
              <a:t>‹#›</a:t>
            </a:fld>
            <a:endParaRPr lang="en-US" sz="650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4469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py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- decorativ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 bwMode="gray">
          <a:xfrm>
            <a:off x="6128821" y="0"/>
            <a:ext cx="271979" cy="136961"/>
          </a:xfrm>
          <a:prstGeom prst="rect">
            <a:avLst/>
          </a:prstGeom>
          <a:noFill/>
        </p:spPr>
        <p:txBody>
          <a:bodyPr wrap="square" lIns="0" tIns="36576" rIns="45720" bIns="0" rtlCol="0">
            <a:spAutoFit/>
          </a:bodyPr>
          <a:lstStyle/>
          <a:p>
            <a:pPr algn="r">
              <a:spcBef>
                <a:spcPts val="500"/>
              </a:spcBef>
            </a:pPr>
            <a:fld id="{11A0A082-46D1-4CDC-90AB-7FACAC0B3028}" type="slidenum">
              <a:rPr lang="en-US" sz="650" smtClean="0">
                <a:solidFill>
                  <a:schemeClr val="tx1"/>
                </a:solidFill>
                <a:latin typeface="+mj-lt"/>
              </a:rPr>
              <a:t>‹#›</a:t>
            </a:fld>
            <a:endParaRPr lang="en-US" sz="650" dirty="0">
              <a:solidFill>
                <a:schemeClr val="tx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8989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der box - decorativ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" y="0"/>
            <a:ext cx="6400799" cy="601181"/>
          </a:xfrm>
          <a:prstGeom prst="rect">
            <a:avLst/>
          </a:prstGeom>
          <a:solidFill>
            <a:schemeClr val="accent5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00" dirty="0"/>
          </a:p>
        </p:txBody>
      </p:sp>
      <p:cxnSp>
        <p:nvCxnSpPr>
          <p:cNvPr id="14" name="Header line - decorativ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 bwMode="gray">
          <a:xfrm>
            <a:off x="0" y="601181"/>
            <a:ext cx="6400800" cy="0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43" name="Slide title - decorativ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 bwMode="gray">
          <a:xfrm>
            <a:off x="283818" y="309824"/>
            <a:ext cx="772685" cy="256480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 defTabSz="6400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kern="1200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pc="50" baseline="0" dirty="0">
                <a:solidFill>
                  <a:schemeClr val="bg1"/>
                </a:solidFill>
              </a:rPr>
              <a:t>Notes:</a:t>
            </a:r>
          </a:p>
        </p:txBody>
      </p:sp>
      <p:grpSp>
        <p:nvGrpSpPr>
          <p:cNvPr id="2" name="Lines - decorative">
            <a:extLst>
              <a:ext uri="{FF2B5EF4-FFF2-40B4-BE49-F238E27FC236}">
                <a16:creationId xmlns:a16="http://schemas.microsoft.com/office/drawing/2014/main" id="{1977C173-1D74-414D-8E34-E30AFCCD0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83818" y="1110912"/>
            <a:ext cx="5845520" cy="3286517"/>
            <a:chOff x="283818" y="1110912"/>
            <a:chExt cx="5845520" cy="3286517"/>
          </a:xfrm>
        </p:grpSpPr>
        <p:cxnSp>
          <p:nvCxnSpPr>
            <p:cNvPr id="34" name="Line 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 bwMode="gray">
            <a:xfrm>
              <a:off x="283818" y="1110912"/>
              <a:ext cx="5845520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 bwMode="gray">
            <a:xfrm>
              <a:off x="283818" y="1476081"/>
              <a:ext cx="5845520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e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 bwMode="gray">
            <a:xfrm>
              <a:off x="283818" y="1841250"/>
              <a:ext cx="5845520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e 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 bwMode="gray">
            <a:xfrm>
              <a:off x="283818" y="2206419"/>
              <a:ext cx="5845520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ne 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 bwMode="gray">
            <a:xfrm>
              <a:off x="283818" y="2571588"/>
              <a:ext cx="5845520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Line 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 bwMode="gray">
            <a:xfrm>
              <a:off x="283818" y="2936757"/>
              <a:ext cx="5845520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ne 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 bwMode="gray">
            <a:xfrm>
              <a:off x="283818" y="3301926"/>
              <a:ext cx="5845520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Line 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 bwMode="gray">
            <a:xfrm>
              <a:off x="283818" y="3667095"/>
              <a:ext cx="5845520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Line 1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 bwMode="gray">
            <a:xfrm>
              <a:off x="283818" y="4032264"/>
              <a:ext cx="5845520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e 1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 bwMode="gray">
            <a:xfrm>
              <a:off x="283818" y="4397429"/>
              <a:ext cx="5845520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Slide number - decorativ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 bwMode="gray">
          <a:xfrm>
            <a:off x="6163373" y="444101"/>
            <a:ext cx="237427" cy="100027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45720" bIns="0" rtlCol="0">
            <a:spAutoFit/>
          </a:bodyPr>
          <a:lstStyle/>
          <a:p>
            <a:pPr algn="r">
              <a:spcBef>
                <a:spcPts val="500"/>
              </a:spcBef>
            </a:pPr>
            <a:fld id="{11A0A082-46D1-4CDC-90AB-7FACAC0B3028}" type="slidenum">
              <a:rPr lang="en-US" sz="650" smtClean="0">
                <a:solidFill>
                  <a:schemeClr val="bg1"/>
                </a:solidFill>
                <a:latin typeface="+mj-lt"/>
              </a:rPr>
              <a:t>‹#›</a:t>
            </a:fld>
            <a:endParaRPr lang="en-US" sz="650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9620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: 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ocument title"/>
          <p:cNvSpPr>
            <a:spLocks noGrp="1"/>
          </p:cNvSpPr>
          <p:nvPr>
            <p:ph type="title" hasCustomPrompt="1"/>
          </p:nvPr>
        </p:nvSpPr>
        <p:spPr bwMode="gray">
          <a:xfrm>
            <a:off x="371475" y="3279699"/>
            <a:ext cx="5029200" cy="830997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90000"/>
              </a:lnSpc>
              <a:defRPr sz="3000" b="0" spc="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Cover Title – Rockwell 30pt Regular, Title Case</a:t>
            </a:r>
          </a:p>
        </p:txBody>
      </p:sp>
      <p:sp>
        <p:nvSpPr>
          <p:cNvPr id="22" name="Document subtitle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475" y="4349834"/>
            <a:ext cx="5029200" cy="215444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114300" indent="0">
              <a:spcBef>
                <a:spcPts val="0"/>
              </a:spcBef>
              <a:buNone/>
              <a:defRPr sz="1400"/>
            </a:lvl2pPr>
            <a:lvl3pPr marL="228600" indent="0">
              <a:spcBef>
                <a:spcPts val="0"/>
              </a:spcBef>
              <a:buNone/>
              <a:defRPr sz="1400"/>
            </a:lvl3pPr>
            <a:lvl4pPr marL="342900" indent="0">
              <a:spcBef>
                <a:spcPts val="0"/>
              </a:spcBef>
              <a:buNone/>
              <a:defRPr sz="1400"/>
            </a:lvl4pPr>
            <a:lvl5pPr marL="45720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Cover Subtitle – Verdana 14pt Regular, Title Case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206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4" userDrawn="1">
          <p15:clr>
            <a:srgbClr val="FBAE40"/>
          </p15:clr>
        </p15:guide>
        <p15:guide id="2" orient="horz" pos="2591" userDrawn="1">
          <p15:clr>
            <a:srgbClr val="FBAE40"/>
          </p15:clr>
        </p15:guide>
        <p15:guide id="3" orient="horz" pos="273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: Bot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Line - decorativ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 bwMode="gray">
          <a:xfrm>
            <a:off x="0" y="4097682"/>
            <a:ext cx="6400800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ogram name"/>
          <p:cNvSpPr>
            <a:spLocks noGrp="1"/>
          </p:cNvSpPr>
          <p:nvPr>
            <p:ph type="title" hasCustomPrompt="1"/>
          </p:nvPr>
        </p:nvSpPr>
        <p:spPr bwMode="gray">
          <a:xfrm>
            <a:off x="3939708" y="4191900"/>
            <a:ext cx="2438232" cy="215444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>
            <a:lvl1pPr algn="r">
              <a:lnSpc>
                <a:spcPct val="100000"/>
              </a:lnSpc>
              <a:defRPr sz="140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Insert Program Name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4615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3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ster: slide title"/>
          <p:cNvSpPr>
            <a:spLocks noGrp="1"/>
          </p:cNvSpPr>
          <p:nvPr>
            <p:ph type="title"/>
          </p:nvPr>
        </p:nvSpPr>
        <p:spPr bwMode="gray">
          <a:xfrm>
            <a:off x="277813" y="309824"/>
            <a:ext cx="5486400" cy="256480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/>
          <a:p>
            <a:r>
              <a:rPr lang="en-US" dirty="0"/>
              <a:t>Slide Title – Rockwell 18pt Regular, Title Case</a:t>
            </a:r>
          </a:p>
        </p:txBody>
      </p:sp>
      <p:sp>
        <p:nvSpPr>
          <p:cNvPr id="12" name="Master: bullets"/>
          <p:cNvSpPr>
            <a:spLocks noGrp="1"/>
          </p:cNvSpPr>
          <p:nvPr>
            <p:ph type="body" idx="1"/>
          </p:nvPr>
        </p:nvSpPr>
        <p:spPr bwMode="gray">
          <a:xfrm>
            <a:off x="2361804" y="1587129"/>
            <a:ext cx="1677192" cy="17594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405802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7" r:id="rId2"/>
    <p:sldLayoutId id="2147483658" r:id="rId3"/>
    <p:sldLayoutId id="2147483659" r:id="rId4"/>
    <p:sldLayoutId id="2147483661" r:id="rId5"/>
    <p:sldLayoutId id="2147483662" r:id="rId6"/>
    <p:sldLayoutId id="2147483663" r:id="rId7"/>
    <p:sldLayoutId id="2147483664" r:id="rId8"/>
    <p:sldLayoutId id="2147483666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480060" rtl="0" eaLnBrk="1" latinLnBrk="0" hangingPunct="1">
        <a:lnSpc>
          <a:spcPct val="90000"/>
        </a:lnSpc>
        <a:spcBef>
          <a:spcPct val="0"/>
        </a:spcBef>
        <a:buNone/>
        <a:defRPr sz="1800" kern="1200" spc="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7475" indent="-117475" algn="l" defTabSz="48006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114300" algn="l" defTabSz="480060" rtl="0" eaLnBrk="1" latinLnBrk="0" hangingPunct="1">
        <a:lnSpc>
          <a:spcPct val="100000"/>
        </a:lnSpc>
        <a:spcBef>
          <a:spcPts val="500"/>
        </a:spcBef>
        <a:buClrTx/>
        <a:buFont typeface="Verdana" panose="020B060403050404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indent="-114300" algn="l" defTabSz="48006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457200" indent="-114300" algn="l" defTabSz="480060" rtl="0" eaLnBrk="1" latinLnBrk="0" hangingPunct="1">
        <a:lnSpc>
          <a:spcPct val="100000"/>
        </a:lnSpc>
        <a:spcBef>
          <a:spcPts val="500"/>
        </a:spcBef>
        <a:buFont typeface="Verdana" panose="020B060403050404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571500" indent="-114300" algn="l" defTabSz="48006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14300" algn="l" defTabSz="480060" rtl="0" eaLnBrk="1" latinLnBrk="0" hangingPunct="1">
        <a:lnSpc>
          <a:spcPct val="100000"/>
        </a:lnSpc>
        <a:spcBef>
          <a:spcPts val="500"/>
        </a:spcBef>
        <a:buFont typeface="Verdana" panose="020B060403050404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0100" indent="-114300" algn="l" defTabSz="48006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00" indent="-114300" algn="l" defTabSz="480060" rtl="0" eaLnBrk="1" latinLnBrk="0" hangingPunct="1">
        <a:lnSpc>
          <a:spcPct val="100000"/>
        </a:lnSpc>
        <a:spcBef>
          <a:spcPts val="500"/>
        </a:spcBef>
        <a:buFont typeface="Verdana" panose="020B060403050404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28700" indent="-114300" algn="l" defTabSz="48006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-114300" rtl="0" eaLnBrk="1" latinLnBrk="0" hangingPunct="1">
        <a:lnSpc>
          <a:spcPct val="100000"/>
        </a:lnSpc>
        <a:spcBef>
          <a:spcPts val="300"/>
        </a:spcBef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-114300" rtl="0" eaLnBrk="1" latinLnBrk="0" hangingPunct="1">
        <a:lnSpc>
          <a:spcPct val="100000"/>
        </a:lnSpc>
        <a:spcBef>
          <a:spcPts val="300"/>
        </a:spcBef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-114300" rtl="0" eaLnBrk="1" latinLnBrk="0" hangingPunct="1">
        <a:lnSpc>
          <a:spcPct val="100000"/>
        </a:lnSpc>
        <a:spcBef>
          <a:spcPts val="300"/>
        </a:spcBef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-114300" rtl="0" eaLnBrk="1" latinLnBrk="0" hangingPunct="1">
        <a:lnSpc>
          <a:spcPct val="100000"/>
        </a:lnSpc>
        <a:spcBef>
          <a:spcPts val="300"/>
        </a:spcBef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l" defTabSz="-114300" rtl="0" eaLnBrk="1" latinLnBrk="0" hangingPunct="1">
        <a:lnSpc>
          <a:spcPct val="100000"/>
        </a:lnSpc>
        <a:spcBef>
          <a:spcPts val="300"/>
        </a:spcBef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l" defTabSz="-114300" rtl="0" eaLnBrk="1" latinLnBrk="0" hangingPunct="1">
        <a:lnSpc>
          <a:spcPct val="100000"/>
        </a:lnSpc>
        <a:spcBef>
          <a:spcPts val="300"/>
        </a:spcBef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-114300" rtl="0" eaLnBrk="1" latinLnBrk="0" hangingPunct="1">
        <a:lnSpc>
          <a:spcPct val="100000"/>
        </a:lnSpc>
        <a:spcBef>
          <a:spcPts val="300"/>
        </a:spcBef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l" defTabSz="-114300" rtl="0" eaLnBrk="1" latinLnBrk="0" hangingPunct="1">
        <a:lnSpc>
          <a:spcPct val="100000"/>
        </a:lnSpc>
        <a:spcBef>
          <a:spcPts val="300"/>
        </a:spcBef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-114300" rtl="0" eaLnBrk="1" latinLnBrk="0" hangingPunct="1">
        <a:lnSpc>
          <a:spcPct val="100000"/>
        </a:lnSpc>
        <a:spcBef>
          <a:spcPts val="300"/>
        </a:spcBef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57" userDrawn="1">
          <p15:clr>
            <a:srgbClr val="C35EA4"/>
          </p15:clr>
        </p15:guide>
        <p15:guide id="2" pos="175" userDrawn="1">
          <p15:clr>
            <a:srgbClr val="C35EA4"/>
          </p15:clr>
        </p15:guide>
        <p15:guide id="3" orient="horz" pos="2849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spurwingcomms.com/single-post/2018/12/10/The-%E2%80%98Big-6%E2%80%99-become-the-%E2%80%98Big-4%E2%80%99-how-will-agriculture-companies-communicate-to-differentiate-in-2019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ftf.org/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3801E-CDAF-4EFF-9CCB-B282F46E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203377"/>
            <a:ext cx="4389120" cy="692497"/>
          </a:xfrm>
        </p:spPr>
        <p:txBody>
          <a:bodyPr/>
          <a:lstStyle/>
          <a:p>
            <a:r>
              <a:rPr lang="en-US" dirty="0"/>
              <a:t>The Future of Food and Agriculture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FA248-048C-46A3-8433-70192E3606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2800" y="3020406"/>
            <a:ext cx="5130800" cy="169277"/>
          </a:xfrm>
        </p:spPr>
        <p:txBody>
          <a:bodyPr/>
          <a:lstStyle/>
          <a:p>
            <a:r>
              <a:rPr lang="en-US" dirty="0"/>
              <a:t>Shreyas Bhatnagar, Ashley Delamater, Mustafa </a:t>
            </a:r>
            <a:r>
              <a:rPr lang="en-US" dirty="0" err="1"/>
              <a:t>Ferozi</a:t>
            </a:r>
            <a:r>
              <a:rPr lang="en-US" dirty="0"/>
              <a:t>, Helen </a:t>
            </a:r>
            <a:r>
              <a:rPr lang="en-US" dirty="0" err="1"/>
              <a:t>Soloman</a:t>
            </a:r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4B26D1-2D44-45D9-8628-0CCC8CCA58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SMPP 6218 Strategic Foresight</a:t>
            </a:r>
          </a:p>
        </p:txBody>
      </p:sp>
      <p:pic>
        <p:nvPicPr>
          <p:cNvPr id="1026" name="Picture 2" descr="Future of agriculture in 2050">
            <a:extLst>
              <a:ext uri="{FF2B5EF4-FFF2-40B4-BE49-F238E27FC236}">
                <a16:creationId xmlns:a16="http://schemas.microsoft.com/office/drawing/2014/main" id="{0A692716-4183-4D27-9E28-5DC223721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r="14983"/>
          <a:stretch/>
        </p:blipFill>
        <p:spPr bwMode="auto">
          <a:xfrm>
            <a:off x="5026335" y="0"/>
            <a:ext cx="1374466" cy="10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gricultural Futures: From Home Aeroponic Gardens to Vertical ...">
            <a:extLst>
              <a:ext uri="{FF2B5EF4-FFF2-40B4-BE49-F238E27FC236}">
                <a16:creationId xmlns:a16="http://schemas.microsoft.com/office/drawing/2014/main" id="{B1A211AF-E5DD-45C4-833E-EE227FDE9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15" y="0"/>
            <a:ext cx="1478694" cy="104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edictions about the future of farming rarely involve farmers.">
            <a:extLst>
              <a:ext uri="{FF2B5EF4-FFF2-40B4-BE49-F238E27FC236}">
                <a16:creationId xmlns:a16="http://schemas.microsoft.com/office/drawing/2014/main" id="{31FD896B-2208-4278-A805-76FF9BA32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r="16941"/>
          <a:stretch/>
        </p:blipFill>
        <p:spPr bwMode="auto">
          <a:xfrm>
            <a:off x="0" y="1"/>
            <a:ext cx="1273215" cy="104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hat If There Was a Meal Replacement Pill? - YouTube">
            <a:extLst>
              <a:ext uri="{FF2B5EF4-FFF2-40B4-BE49-F238E27FC236}">
                <a16:creationId xmlns:a16="http://schemas.microsoft.com/office/drawing/2014/main" id="{B25DEB81-1196-4D2C-A961-CB33E40A0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2" t="7483" r="19888" b="21701"/>
          <a:stretch/>
        </p:blipFill>
        <p:spPr bwMode="auto">
          <a:xfrm>
            <a:off x="4568204" y="0"/>
            <a:ext cx="458131" cy="104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811478E-9698-425B-A3E5-EE54A1CD4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09" y="0"/>
            <a:ext cx="1818979" cy="104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899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44E43B-3C7C-48DC-8737-CA786BF0E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93" y="317005"/>
            <a:ext cx="5842793" cy="249299"/>
          </a:xfrm>
        </p:spPr>
        <p:txBody>
          <a:bodyPr/>
          <a:lstStyle/>
          <a:p>
            <a:r>
              <a:rPr lang="en-US" dirty="0"/>
              <a:t>Possible: Lab-Grown Food Under A New Food Cartel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262FD9-415B-43E7-8D1E-5117A54536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0195" y="657732"/>
            <a:ext cx="5842794" cy="184666"/>
          </a:xfrm>
        </p:spPr>
        <p:txBody>
          <a:bodyPr/>
          <a:lstStyle/>
          <a:p>
            <a:r>
              <a:rPr lang="en-US" dirty="0"/>
              <a:t>50+ Plus Years into The Future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7637F5-BD72-4FDB-BAED-1AE1CA2784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6501A-0FEB-4DFD-8CD5-026F43782A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97150" y="4446657"/>
            <a:ext cx="3803650" cy="353943"/>
          </a:xfrm>
        </p:spPr>
        <p:txBody>
          <a:bodyPr/>
          <a:lstStyle/>
          <a:p>
            <a:r>
              <a:rPr lang="en-US" dirty="0"/>
              <a:t>Source: </a:t>
            </a:r>
            <a:r>
              <a:rPr lang="en-US" dirty="0">
                <a:hlinkClick r:id="rId2"/>
              </a:rPr>
              <a:t>https://www.spurwingcomms.com/single-post/2018/12/10/The-%E2%80%98Big-6%E2%80%99-become-the-%E2%80%98Big-4%E2%80%99-how-will-agriculture-companies-communicate-to-differentiate-in-2019</a:t>
            </a:r>
            <a:r>
              <a:rPr lang="en-US" dirty="0"/>
              <a:t>.</a:t>
            </a:r>
          </a:p>
        </p:txBody>
      </p:sp>
      <p:pic>
        <p:nvPicPr>
          <p:cNvPr id="9218" name="Picture 2" descr="The 'Big 6' become the 'Big 4': how will agriculture companies communi">
            <a:extLst>
              <a:ext uri="{FF2B5EF4-FFF2-40B4-BE49-F238E27FC236}">
                <a16:creationId xmlns:a16="http://schemas.microsoft.com/office/drawing/2014/main" id="{3339DBDB-8322-4860-A275-9B5D87D52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73" y="1355526"/>
            <a:ext cx="4518036" cy="251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324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Will Lab-Grown Fish Replace Wild-Caught Fish on Our Dinner Plates?">
            <a:extLst>
              <a:ext uri="{FF2B5EF4-FFF2-40B4-BE49-F238E27FC236}">
                <a16:creationId xmlns:a16="http://schemas.microsoft.com/office/drawing/2014/main" id="{6B1CDEB3-C611-4971-B5CF-74AAB043B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2" r="4339"/>
          <a:stretch/>
        </p:blipFill>
        <p:spPr bwMode="auto">
          <a:xfrm>
            <a:off x="3200394" y="-1"/>
            <a:ext cx="3200400" cy="246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aw red meat in scientist hands. Meat in laboratory test tube and ...">
            <a:extLst>
              <a:ext uri="{FF2B5EF4-FFF2-40B4-BE49-F238E27FC236}">
                <a16:creationId xmlns:a16="http://schemas.microsoft.com/office/drawing/2014/main" id="{789BBDA9-1E1C-48A8-8AF4-F4BC24B96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9" t="7693" r="6500" b="14251"/>
          <a:stretch/>
        </p:blipFill>
        <p:spPr bwMode="auto">
          <a:xfrm>
            <a:off x="1019463" y="2469323"/>
            <a:ext cx="3339285" cy="233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Farm-Opoly Board Game - Redpost Equestrian">
            <a:extLst>
              <a:ext uri="{FF2B5EF4-FFF2-40B4-BE49-F238E27FC236}">
                <a16:creationId xmlns:a16="http://schemas.microsoft.com/office/drawing/2014/main" id="{3187778A-3847-464B-A938-FD0CC54AC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278" y="2469316"/>
            <a:ext cx="2047521" cy="233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Why Vertical Farming is the Future of Food Production - Infographic">
            <a:extLst>
              <a:ext uri="{FF2B5EF4-FFF2-40B4-BE49-F238E27FC236}">
                <a16:creationId xmlns:a16="http://schemas.microsoft.com/office/drawing/2014/main" id="{8699EC79-7046-4A25-B844-101BF75A1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4"/>
          <a:stretch/>
        </p:blipFill>
        <p:spPr bwMode="auto">
          <a:xfrm>
            <a:off x="0" y="-2"/>
            <a:ext cx="3200400" cy="246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What If There Was a Meal Replacement Pill? - YouTube">
            <a:extLst>
              <a:ext uri="{FF2B5EF4-FFF2-40B4-BE49-F238E27FC236}">
                <a16:creationId xmlns:a16="http://schemas.microsoft.com/office/drawing/2014/main" id="{9F7F2723-395E-49DE-8768-1517C2C05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2" t="7483" r="19888" b="21701"/>
          <a:stretch/>
        </p:blipFill>
        <p:spPr bwMode="auto">
          <a:xfrm>
            <a:off x="0" y="2469323"/>
            <a:ext cx="1019463" cy="233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600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ffice Chair - EveryDay We need to work completely with easiest chair.">
            <a:extLst>
              <a:ext uri="{FF2B5EF4-FFF2-40B4-BE49-F238E27FC236}">
                <a16:creationId xmlns:a16="http://schemas.microsoft.com/office/drawing/2014/main" id="{6B236857-940E-4583-9BBE-5770D6B9C6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5" t="24816" b="37597"/>
          <a:stretch/>
        </p:blipFill>
        <p:spPr bwMode="auto">
          <a:xfrm>
            <a:off x="1" y="921624"/>
            <a:ext cx="6400799" cy="360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lass door&#10;&#10;Description automatically generated">
            <a:extLst>
              <a:ext uri="{FF2B5EF4-FFF2-40B4-BE49-F238E27FC236}">
                <a16:creationId xmlns:a16="http://schemas.microsoft.com/office/drawing/2014/main" id="{AAA1DC06-802F-4EE3-B943-761F724F6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7" t="21270" r="18281" b="28723"/>
          <a:stretch/>
        </p:blipFill>
        <p:spPr>
          <a:xfrm>
            <a:off x="591703" y="-205962"/>
            <a:ext cx="5809097" cy="3078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5D0291-ED21-446B-8111-2535BC705C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46" r="8529" b="41945"/>
          <a:stretch/>
        </p:blipFill>
        <p:spPr>
          <a:xfrm>
            <a:off x="665039" y="-117316"/>
            <a:ext cx="5663283" cy="28986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25FB4A-3169-4C69-A9BA-33651485B8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80" t="1" r="65755" b="79644"/>
          <a:stretch/>
        </p:blipFill>
        <p:spPr>
          <a:xfrm>
            <a:off x="1976879" y="-117316"/>
            <a:ext cx="1046776" cy="1345191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432765BB-4E27-4EF3-A680-C2795B3D2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960" y="1006768"/>
            <a:ext cx="287291" cy="11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96AD8E2C-982B-4A7C-824E-F6B5678C4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238" y="946906"/>
            <a:ext cx="287291" cy="11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ECE08CF-38C9-4793-BDC8-A51FBCA0F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51922" y="2329814"/>
            <a:ext cx="189029" cy="22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2ADCB2B3-1FA5-465E-B9A2-623CE2C07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2986" y="2432938"/>
            <a:ext cx="189028" cy="22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close up of a road&#10;&#10;Description automatically generated">
            <a:extLst>
              <a:ext uri="{FF2B5EF4-FFF2-40B4-BE49-F238E27FC236}">
                <a16:creationId xmlns:a16="http://schemas.microsoft.com/office/drawing/2014/main" id="{A563B072-DFF2-439D-9AA3-659B5735F4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11524" r="17581" b="1"/>
          <a:stretch/>
        </p:blipFill>
        <p:spPr>
          <a:xfrm>
            <a:off x="3482492" y="2267550"/>
            <a:ext cx="150162" cy="124528"/>
          </a:xfrm>
          <a:prstGeom prst="rect">
            <a:avLst/>
          </a:prstGeom>
        </p:spPr>
      </p:pic>
      <p:pic>
        <p:nvPicPr>
          <p:cNvPr id="20" name="Picture 19" descr="A close up of a road&#10;&#10;Description automatically generated">
            <a:extLst>
              <a:ext uri="{FF2B5EF4-FFF2-40B4-BE49-F238E27FC236}">
                <a16:creationId xmlns:a16="http://schemas.microsoft.com/office/drawing/2014/main" id="{6BC3FC9A-CAF8-4332-A7DF-E27A072388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11524" r="17581" b="1"/>
          <a:stretch/>
        </p:blipFill>
        <p:spPr>
          <a:xfrm>
            <a:off x="3200400" y="2544428"/>
            <a:ext cx="150162" cy="124528"/>
          </a:xfrm>
          <a:prstGeom prst="rect">
            <a:avLst/>
          </a:prstGeom>
        </p:spPr>
      </p:pic>
      <p:pic>
        <p:nvPicPr>
          <p:cNvPr id="21" name="Picture 20" descr="A close up of a road&#10;&#10;Description automatically generated">
            <a:extLst>
              <a:ext uri="{FF2B5EF4-FFF2-40B4-BE49-F238E27FC236}">
                <a16:creationId xmlns:a16="http://schemas.microsoft.com/office/drawing/2014/main" id="{D86146A7-7A34-4FB2-930D-3F2EBE4FE9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11524" r="17581" b="1"/>
          <a:stretch/>
        </p:blipFill>
        <p:spPr>
          <a:xfrm>
            <a:off x="3339332" y="2544427"/>
            <a:ext cx="150162" cy="124528"/>
          </a:xfrm>
          <a:prstGeom prst="rect">
            <a:avLst/>
          </a:prstGeom>
        </p:spPr>
      </p:pic>
      <p:pic>
        <p:nvPicPr>
          <p:cNvPr id="22" name="Picture 21" descr="A close up of a road&#10;&#10;Description automatically generated">
            <a:extLst>
              <a:ext uri="{FF2B5EF4-FFF2-40B4-BE49-F238E27FC236}">
                <a16:creationId xmlns:a16="http://schemas.microsoft.com/office/drawing/2014/main" id="{62CF187F-036D-489B-A8E8-25959C64AD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11524" r="17581" b="1"/>
          <a:stretch/>
        </p:blipFill>
        <p:spPr>
          <a:xfrm>
            <a:off x="4721830" y="2379040"/>
            <a:ext cx="150162" cy="1245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641FDE-B841-4FB4-88CD-794430CED775}"/>
              </a:ext>
            </a:extLst>
          </p:cNvPr>
          <p:cNvSpPr txBox="1"/>
          <p:nvPr/>
        </p:nvSpPr>
        <p:spPr>
          <a:xfrm>
            <a:off x="3869140" y="2869948"/>
            <a:ext cx="2531659" cy="1777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555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4A46F1-ECC7-41B5-BC1F-127F4AB18258}"/>
              </a:ext>
            </a:extLst>
          </p:cNvPr>
          <p:cNvSpPr txBox="1"/>
          <p:nvPr/>
        </p:nvSpPr>
        <p:spPr>
          <a:xfrm>
            <a:off x="4486531" y="3039343"/>
            <a:ext cx="1914269" cy="1777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555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3B5BD9-975F-4CEC-A2A2-78817FBF46DC}"/>
              </a:ext>
            </a:extLst>
          </p:cNvPr>
          <p:cNvSpPr txBox="1"/>
          <p:nvPr/>
        </p:nvSpPr>
        <p:spPr>
          <a:xfrm>
            <a:off x="4871992" y="3186835"/>
            <a:ext cx="1528807" cy="1777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555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030657-F109-4DF1-8D97-B820350EDE80}"/>
              </a:ext>
            </a:extLst>
          </p:cNvPr>
          <p:cNvSpPr txBox="1"/>
          <p:nvPr/>
        </p:nvSpPr>
        <p:spPr>
          <a:xfrm>
            <a:off x="5245061" y="3323171"/>
            <a:ext cx="1155738" cy="1777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555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FCFCD1-9D77-41F3-AF83-3E5003FEEA76}"/>
              </a:ext>
            </a:extLst>
          </p:cNvPr>
          <p:cNvSpPr txBox="1"/>
          <p:nvPr/>
        </p:nvSpPr>
        <p:spPr>
          <a:xfrm>
            <a:off x="5722459" y="3445263"/>
            <a:ext cx="678341" cy="1777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555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6AE135-4B73-4814-8F19-433E88010E33}"/>
              </a:ext>
            </a:extLst>
          </p:cNvPr>
          <p:cNvSpPr txBox="1"/>
          <p:nvPr/>
        </p:nvSpPr>
        <p:spPr>
          <a:xfrm>
            <a:off x="5028823" y="4213524"/>
            <a:ext cx="12308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EARTH ALLIANCE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EACF960F-D37F-4676-BB77-09FD06601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424" y="4155661"/>
            <a:ext cx="309625" cy="3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A90602-80A9-4937-ABC8-92029FEACD6E}"/>
              </a:ext>
            </a:extLst>
          </p:cNvPr>
          <p:cNvSpPr txBox="1"/>
          <p:nvPr/>
        </p:nvSpPr>
        <p:spPr>
          <a:xfrm>
            <a:off x="3525156" y="3674594"/>
            <a:ext cx="2732830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70" dirty="0">
                <a:latin typeface="Rockwell" panose="02060603020205020403" pitchFamily="18" charset="0"/>
              </a:rPr>
              <a:t>Fingertip Farming</a:t>
            </a:r>
          </a:p>
          <a:p>
            <a:r>
              <a:rPr lang="en-US" sz="1260" dirty="0">
                <a:latin typeface="Verdana" panose="020B0604030504040204" pitchFamily="34" charset="0"/>
                <a:ea typeface="Verdana" panose="020B0604030504040204" pitchFamily="34" charset="0"/>
              </a:rPr>
              <a:t>Agriculture for the Modern Man</a:t>
            </a:r>
          </a:p>
        </p:txBody>
      </p:sp>
      <p:pic>
        <p:nvPicPr>
          <p:cNvPr id="28" name="Picture 27" descr="A close up of a road&#10;&#10;Description automatically generated">
            <a:extLst>
              <a:ext uri="{FF2B5EF4-FFF2-40B4-BE49-F238E27FC236}">
                <a16:creationId xmlns:a16="http://schemas.microsoft.com/office/drawing/2014/main" id="{EDC4F0AB-E95E-4AAD-B320-027A365B6C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11524" r="17581" b="1"/>
          <a:stretch/>
        </p:blipFill>
        <p:spPr>
          <a:xfrm>
            <a:off x="4891571" y="2406669"/>
            <a:ext cx="150162" cy="124528"/>
          </a:xfrm>
          <a:prstGeom prst="rect">
            <a:avLst/>
          </a:prstGeom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BE1A3714-827D-4C92-8290-98694DAE2F2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9318" t="2913" r="9091" b="3364"/>
          <a:stretch/>
        </p:blipFill>
        <p:spPr>
          <a:xfrm>
            <a:off x="1117600" y="2806584"/>
            <a:ext cx="1606247" cy="1463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 descr="The Sustainable Agriculture Ecosystem - Hackster.io">
            <a:extLst>
              <a:ext uri="{FF2B5EF4-FFF2-40B4-BE49-F238E27FC236}">
                <a16:creationId xmlns:a16="http://schemas.microsoft.com/office/drawing/2014/main" id="{19377D2A-9386-4CF2-951C-A3FBD4898E3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52933" y="2928700"/>
            <a:ext cx="1135579" cy="6293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292929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2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8843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ffice Chair - EveryDay We need to work completely with easiest chair.">
            <a:extLst>
              <a:ext uri="{FF2B5EF4-FFF2-40B4-BE49-F238E27FC236}">
                <a16:creationId xmlns:a16="http://schemas.microsoft.com/office/drawing/2014/main" id="{6B236857-940E-4583-9BBE-5770D6B9C6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5" t="24816" b="37597"/>
          <a:stretch/>
        </p:blipFill>
        <p:spPr bwMode="auto">
          <a:xfrm>
            <a:off x="1" y="921624"/>
            <a:ext cx="6400799" cy="360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lass door&#10;&#10;Description automatically generated">
            <a:extLst>
              <a:ext uri="{FF2B5EF4-FFF2-40B4-BE49-F238E27FC236}">
                <a16:creationId xmlns:a16="http://schemas.microsoft.com/office/drawing/2014/main" id="{AAA1DC06-802F-4EE3-B943-761F724F6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7" t="21270" r="18281" b="28723"/>
          <a:stretch/>
        </p:blipFill>
        <p:spPr>
          <a:xfrm>
            <a:off x="591703" y="-205962"/>
            <a:ext cx="5809097" cy="3078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5D0291-ED21-446B-8111-2535BC705C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46" r="8529" b="41945"/>
          <a:stretch/>
        </p:blipFill>
        <p:spPr>
          <a:xfrm>
            <a:off x="665039" y="-117316"/>
            <a:ext cx="5663283" cy="28986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25FB4A-3169-4C69-A9BA-33651485B8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80" t="1" r="65755" b="79644"/>
          <a:stretch/>
        </p:blipFill>
        <p:spPr>
          <a:xfrm>
            <a:off x="1976879" y="-117316"/>
            <a:ext cx="1046776" cy="1345191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432765BB-4E27-4EF3-A680-C2795B3D2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960" y="1006768"/>
            <a:ext cx="287291" cy="11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96AD8E2C-982B-4A7C-824E-F6B5678C4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238" y="946906"/>
            <a:ext cx="287291" cy="11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ECE08CF-38C9-4793-BDC8-A51FBCA0F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51922" y="2329814"/>
            <a:ext cx="189029" cy="22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2ADCB2B3-1FA5-465E-B9A2-623CE2C07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2986" y="2432938"/>
            <a:ext cx="189028" cy="22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close up of a road&#10;&#10;Description automatically generated">
            <a:extLst>
              <a:ext uri="{FF2B5EF4-FFF2-40B4-BE49-F238E27FC236}">
                <a16:creationId xmlns:a16="http://schemas.microsoft.com/office/drawing/2014/main" id="{A563B072-DFF2-439D-9AA3-659B5735F4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11524" r="17581" b="1"/>
          <a:stretch/>
        </p:blipFill>
        <p:spPr>
          <a:xfrm>
            <a:off x="3482492" y="2267550"/>
            <a:ext cx="150162" cy="124528"/>
          </a:xfrm>
          <a:prstGeom prst="rect">
            <a:avLst/>
          </a:prstGeom>
        </p:spPr>
      </p:pic>
      <p:pic>
        <p:nvPicPr>
          <p:cNvPr id="20" name="Picture 19" descr="A close up of a road&#10;&#10;Description automatically generated">
            <a:extLst>
              <a:ext uri="{FF2B5EF4-FFF2-40B4-BE49-F238E27FC236}">
                <a16:creationId xmlns:a16="http://schemas.microsoft.com/office/drawing/2014/main" id="{6BC3FC9A-CAF8-4332-A7DF-E27A072388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11524" r="17581" b="1"/>
          <a:stretch/>
        </p:blipFill>
        <p:spPr>
          <a:xfrm>
            <a:off x="3200400" y="2544428"/>
            <a:ext cx="150162" cy="124528"/>
          </a:xfrm>
          <a:prstGeom prst="rect">
            <a:avLst/>
          </a:prstGeom>
        </p:spPr>
      </p:pic>
      <p:pic>
        <p:nvPicPr>
          <p:cNvPr id="21" name="Picture 20" descr="A close up of a road&#10;&#10;Description automatically generated">
            <a:extLst>
              <a:ext uri="{FF2B5EF4-FFF2-40B4-BE49-F238E27FC236}">
                <a16:creationId xmlns:a16="http://schemas.microsoft.com/office/drawing/2014/main" id="{D86146A7-7A34-4FB2-930D-3F2EBE4FE9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11524" r="17581" b="1"/>
          <a:stretch/>
        </p:blipFill>
        <p:spPr>
          <a:xfrm>
            <a:off x="3339332" y="2544427"/>
            <a:ext cx="150162" cy="124528"/>
          </a:xfrm>
          <a:prstGeom prst="rect">
            <a:avLst/>
          </a:prstGeom>
        </p:spPr>
      </p:pic>
      <p:pic>
        <p:nvPicPr>
          <p:cNvPr id="22" name="Picture 21" descr="A close up of a road&#10;&#10;Description automatically generated">
            <a:extLst>
              <a:ext uri="{FF2B5EF4-FFF2-40B4-BE49-F238E27FC236}">
                <a16:creationId xmlns:a16="http://schemas.microsoft.com/office/drawing/2014/main" id="{62CF187F-036D-489B-A8E8-25959C64AD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11524" r="17581" b="1"/>
          <a:stretch/>
        </p:blipFill>
        <p:spPr>
          <a:xfrm>
            <a:off x="4721830" y="2379040"/>
            <a:ext cx="150162" cy="1245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641FDE-B841-4FB4-88CD-794430CED775}"/>
              </a:ext>
            </a:extLst>
          </p:cNvPr>
          <p:cNvSpPr txBox="1"/>
          <p:nvPr/>
        </p:nvSpPr>
        <p:spPr>
          <a:xfrm>
            <a:off x="3869140" y="2869948"/>
            <a:ext cx="2531659" cy="1777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555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4A46F1-ECC7-41B5-BC1F-127F4AB18258}"/>
              </a:ext>
            </a:extLst>
          </p:cNvPr>
          <p:cNvSpPr txBox="1"/>
          <p:nvPr/>
        </p:nvSpPr>
        <p:spPr>
          <a:xfrm>
            <a:off x="4486531" y="3039343"/>
            <a:ext cx="1914269" cy="1777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555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3B5BD9-975F-4CEC-A2A2-78817FBF46DC}"/>
              </a:ext>
            </a:extLst>
          </p:cNvPr>
          <p:cNvSpPr txBox="1"/>
          <p:nvPr/>
        </p:nvSpPr>
        <p:spPr>
          <a:xfrm>
            <a:off x="4871992" y="3186835"/>
            <a:ext cx="1528807" cy="1777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555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030657-F109-4DF1-8D97-B820350EDE80}"/>
              </a:ext>
            </a:extLst>
          </p:cNvPr>
          <p:cNvSpPr txBox="1"/>
          <p:nvPr/>
        </p:nvSpPr>
        <p:spPr>
          <a:xfrm>
            <a:off x="5068848" y="3308378"/>
            <a:ext cx="1331952" cy="1777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555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FCFCD1-9D77-41F3-AF83-3E5003FEEA76}"/>
              </a:ext>
            </a:extLst>
          </p:cNvPr>
          <p:cNvSpPr txBox="1"/>
          <p:nvPr/>
        </p:nvSpPr>
        <p:spPr>
          <a:xfrm>
            <a:off x="5742318" y="3464286"/>
            <a:ext cx="658482" cy="1777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555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6AE135-4B73-4814-8F19-433E88010E33}"/>
              </a:ext>
            </a:extLst>
          </p:cNvPr>
          <p:cNvSpPr txBox="1"/>
          <p:nvPr/>
        </p:nvSpPr>
        <p:spPr>
          <a:xfrm>
            <a:off x="4971673" y="4213524"/>
            <a:ext cx="12308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EARTH ALLIANCE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EACF960F-D37F-4676-BB77-09FD06601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74" y="4155661"/>
            <a:ext cx="309625" cy="3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close up of a road&#10;&#10;Description automatically generated">
            <a:extLst>
              <a:ext uri="{FF2B5EF4-FFF2-40B4-BE49-F238E27FC236}">
                <a16:creationId xmlns:a16="http://schemas.microsoft.com/office/drawing/2014/main" id="{EDC4F0AB-E95E-4AAD-B320-027A365B6C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11524" r="17581" b="1"/>
          <a:stretch/>
        </p:blipFill>
        <p:spPr>
          <a:xfrm>
            <a:off x="4891571" y="2406669"/>
            <a:ext cx="150162" cy="124528"/>
          </a:xfrm>
          <a:prstGeom prst="rect">
            <a:avLst/>
          </a:prstGeom>
        </p:spPr>
      </p:pic>
      <p:pic>
        <p:nvPicPr>
          <p:cNvPr id="33" name="Google Shape;137;p15">
            <a:extLst>
              <a:ext uri="{FF2B5EF4-FFF2-40B4-BE49-F238E27FC236}">
                <a16:creationId xmlns:a16="http://schemas.microsoft.com/office/drawing/2014/main" id="{BE1A3714-827D-4C92-8290-98694DAE2F2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9318" t="2913" r="9091" b="3364"/>
          <a:stretch/>
        </p:blipFill>
        <p:spPr>
          <a:xfrm>
            <a:off x="1117600" y="2806584"/>
            <a:ext cx="1606247" cy="1463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;p15" descr="The Sustainable Agriculture Ecosystem - Hackster.io">
            <a:extLst>
              <a:ext uri="{FF2B5EF4-FFF2-40B4-BE49-F238E27FC236}">
                <a16:creationId xmlns:a16="http://schemas.microsoft.com/office/drawing/2014/main" id="{19377D2A-9386-4CF2-951C-A3FBD4898E3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52933" y="2928700"/>
            <a:ext cx="1135579" cy="6293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292929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2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B00A01-0031-4F8E-89C0-10BBC4679DAC}"/>
              </a:ext>
            </a:extLst>
          </p:cNvPr>
          <p:cNvSpPr txBox="1"/>
          <p:nvPr/>
        </p:nvSpPr>
        <p:spPr>
          <a:xfrm>
            <a:off x="3465436" y="3566644"/>
            <a:ext cx="2653394" cy="538930"/>
          </a:xfrm>
          <a:prstGeom prst="rect">
            <a:avLst/>
          </a:prstGeom>
          <a:solidFill>
            <a:srgbClr val="B0DF85"/>
          </a:solidFill>
          <a:ln>
            <a:solidFill>
              <a:srgbClr val="009900"/>
            </a:solidFill>
          </a:ln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00"/>
              </a:spcBef>
            </a:pPr>
            <a:endParaRPr lang="en-US" sz="900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A90602-80A9-4937-ABC8-92029FEACD6E}"/>
              </a:ext>
            </a:extLst>
          </p:cNvPr>
          <p:cNvSpPr txBox="1"/>
          <p:nvPr/>
        </p:nvSpPr>
        <p:spPr>
          <a:xfrm>
            <a:off x="3425718" y="3579885"/>
            <a:ext cx="2732830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70" dirty="0">
                <a:latin typeface="Rockwell" panose="02060603020205020403" pitchFamily="18" charset="0"/>
              </a:rPr>
              <a:t>Fingertip Farming</a:t>
            </a:r>
          </a:p>
          <a:p>
            <a:r>
              <a:rPr lang="en-US" sz="1260" dirty="0">
                <a:latin typeface="Verdana" panose="020B0604030504040204" pitchFamily="34" charset="0"/>
                <a:ea typeface="Verdana" panose="020B0604030504040204" pitchFamily="34" charset="0"/>
              </a:rPr>
              <a:t>Agriculture for the Modern Man</a:t>
            </a:r>
          </a:p>
        </p:txBody>
      </p:sp>
    </p:spTree>
    <p:extLst>
      <p:ext uri="{BB962C8B-B14F-4D97-AF65-F5344CB8AC3E}">
        <p14:creationId xmlns:p14="http://schemas.microsoft.com/office/powerpoint/2010/main" val="431494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78862D-4E85-4952-972B-3F06959BE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94" y="317005"/>
            <a:ext cx="6015770" cy="249299"/>
          </a:xfrm>
        </p:spPr>
        <p:txBody>
          <a:bodyPr/>
          <a:lstStyle/>
          <a:p>
            <a:r>
              <a:rPr lang="en-US" dirty="0"/>
              <a:t>An Existential Challenge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7684C-AE6B-40DC-AEA0-BA277164CD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0195" y="657732"/>
            <a:ext cx="5842794" cy="184666"/>
          </a:xfrm>
        </p:spPr>
        <p:txBody>
          <a:bodyPr/>
          <a:lstStyle/>
          <a:p>
            <a:r>
              <a:rPr lang="en-US" dirty="0"/>
              <a:t>Threats from Climate Change and Population Growth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A08BCE9-E8F0-487A-8850-CBA49AAD7163}"/>
              </a:ext>
            </a:extLst>
          </p:cNvPr>
          <p:cNvSpPr/>
          <p:nvPr/>
        </p:nvSpPr>
        <p:spPr bwMode="gray">
          <a:xfrm>
            <a:off x="0" y="3527899"/>
            <a:ext cx="6400800" cy="1012352"/>
          </a:xfrm>
          <a:prstGeom prst="rect">
            <a:avLst/>
          </a:prstGeom>
          <a:solidFill>
            <a:schemeClr val="accent5"/>
          </a:solidFill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500"/>
              </a:spcBef>
            </a:pPr>
            <a:endParaRPr lang="en-US" sz="1000" dirty="0" err="1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F00EE9-BB9E-408A-A4DF-AD9845C10FF4}"/>
              </a:ext>
            </a:extLst>
          </p:cNvPr>
          <p:cNvGrpSpPr/>
          <p:nvPr/>
        </p:nvGrpSpPr>
        <p:grpSpPr>
          <a:xfrm>
            <a:off x="1058628" y="3701584"/>
            <a:ext cx="4283544" cy="703137"/>
            <a:chOff x="1202856" y="3701584"/>
            <a:chExt cx="4283544" cy="703137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5F0471E-0287-46A0-9FA1-F52304B234C4}"/>
                </a:ext>
              </a:extLst>
            </p:cNvPr>
            <p:cNvGrpSpPr/>
            <p:nvPr/>
          </p:nvGrpSpPr>
          <p:grpSpPr bwMode="gray">
            <a:xfrm>
              <a:off x="1202856" y="3701584"/>
              <a:ext cx="249241" cy="213268"/>
              <a:chOff x="809076" y="1388026"/>
              <a:chExt cx="566402" cy="484652"/>
            </a:xfrm>
            <a:solidFill>
              <a:schemeClr val="accent6"/>
            </a:solidFill>
          </p:grpSpPr>
          <p:sp>
            <p:nvSpPr>
              <p:cNvPr id="88" name="Freeform 46">
                <a:extLst>
                  <a:ext uri="{FF2B5EF4-FFF2-40B4-BE49-F238E27FC236}">
                    <a16:creationId xmlns:a16="http://schemas.microsoft.com/office/drawing/2014/main" id="{336E6478-82D5-49D2-9275-05D5940844E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115634" y="1388026"/>
                <a:ext cx="259844" cy="484652"/>
              </a:xfrm>
              <a:custGeom>
                <a:avLst/>
                <a:gdLst>
                  <a:gd name="T0" fmla="*/ 1467 w 1517"/>
                  <a:gd name="T1" fmla="*/ 169 h 2830"/>
                  <a:gd name="T2" fmla="*/ 1364 w 1517"/>
                  <a:gd name="T3" fmla="*/ 277 h 2830"/>
                  <a:gd name="T4" fmla="*/ 1246 w 1517"/>
                  <a:gd name="T5" fmla="*/ 406 h 2830"/>
                  <a:gd name="T6" fmla="*/ 1121 w 1517"/>
                  <a:gd name="T7" fmla="*/ 548 h 2830"/>
                  <a:gd name="T8" fmla="*/ 994 w 1517"/>
                  <a:gd name="T9" fmla="*/ 700 h 2830"/>
                  <a:gd name="T10" fmla="*/ 874 w 1517"/>
                  <a:gd name="T11" fmla="*/ 854 h 2830"/>
                  <a:gd name="T12" fmla="*/ 766 w 1517"/>
                  <a:gd name="T13" fmla="*/ 1006 h 2830"/>
                  <a:gd name="T14" fmla="*/ 676 w 1517"/>
                  <a:gd name="T15" fmla="*/ 1148 h 2830"/>
                  <a:gd name="T16" fmla="*/ 613 w 1517"/>
                  <a:gd name="T17" fmla="*/ 1277 h 2830"/>
                  <a:gd name="T18" fmla="*/ 581 w 1517"/>
                  <a:gd name="T19" fmla="*/ 1385 h 2830"/>
                  <a:gd name="T20" fmla="*/ 586 w 1517"/>
                  <a:gd name="T21" fmla="*/ 1451 h 2830"/>
                  <a:gd name="T22" fmla="*/ 615 w 1517"/>
                  <a:gd name="T23" fmla="*/ 1481 h 2830"/>
                  <a:gd name="T24" fmla="*/ 652 w 1517"/>
                  <a:gd name="T25" fmla="*/ 1493 h 2830"/>
                  <a:gd name="T26" fmla="*/ 679 w 1517"/>
                  <a:gd name="T27" fmla="*/ 1495 h 2830"/>
                  <a:gd name="T28" fmla="*/ 770 w 1517"/>
                  <a:gd name="T29" fmla="*/ 1496 h 2830"/>
                  <a:gd name="T30" fmla="*/ 873 w 1517"/>
                  <a:gd name="T31" fmla="*/ 1500 h 2830"/>
                  <a:gd name="T32" fmla="*/ 983 w 1517"/>
                  <a:gd name="T33" fmla="*/ 1512 h 2830"/>
                  <a:gd name="T34" fmla="*/ 1094 w 1517"/>
                  <a:gd name="T35" fmla="*/ 1535 h 2830"/>
                  <a:gd name="T36" fmla="*/ 1202 w 1517"/>
                  <a:gd name="T37" fmla="*/ 1574 h 2830"/>
                  <a:gd name="T38" fmla="*/ 1302 w 1517"/>
                  <a:gd name="T39" fmla="*/ 1632 h 2830"/>
                  <a:gd name="T40" fmla="*/ 1389 w 1517"/>
                  <a:gd name="T41" fmla="*/ 1714 h 2830"/>
                  <a:gd name="T42" fmla="*/ 1456 w 1517"/>
                  <a:gd name="T43" fmla="*/ 1822 h 2830"/>
                  <a:gd name="T44" fmla="*/ 1501 w 1517"/>
                  <a:gd name="T45" fmla="*/ 1959 h 2830"/>
                  <a:gd name="T46" fmla="*/ 1517 w 1517"/>
                  <a:gd name="T47" fmla="*/ 2132 h 2830"/>
                  <a:gd name="T48" fmla="*/ 1497 w 1517"/>
                  <a:gd name="T49" fmla="*/ 2279 h 2830"/>
                  <a:gd name="T50" fmla="*/ 1440 w 1517"/>
                  <a:gd name="T51" fmla="*/ 2424 h 2830"/>
                  <a:gd name="T52" fmla="*/ 1347 w 1517"/>
                  <a:gd name="T53" fmla="*/ 2559 h 2830"/>
                  <a:gd name="T54" fmla="*/ 1224 w 1517"/>
                  <a:gd name="T55" fmla="*/ 2676 h 2830"/>
                  <a:gd name="T56" fmla="*/ 1071 w 1517"/>
                  <a:gd name="T57" fmla="*/ 2766 h 2830"/>
                  <a:gd name="T58" fmla="*/ 891 w 1517"/>
                  <a:gd name="T59" fmla="*/ 2819 h 2830"/>
                  <a:gd name="T60" fmla="*/ 692 w 1517"/>
                  <a:gd name="T61" fmla="*/ 2828 h 2830"/>
                  <a:gd name="T62" fmla="*/ 513 w 1517"/>
                  <a:gd name="T63" fmla="*/ 2793 h 2830"/>
                  <a:gd name="T64" fmla="*/ 361 w 1517"/>
                  <a:gd name="T65" fmla="*/ 2723 h 2830"/>
                  <a:gd name="T66" fmla="*/ 237 w 1517"/>
                  <a:gd name="T67" fmla="*/ 2624 h 2830"/>
                  <a:gd name="T68" fmla="*/ 140 w 1517"/>
                  <a:gd name="T69" fmla="*/ 2503 h 2830"/>
                  <a:gd name="T70" fmla="*/ 68 w 1517"/>
                  <a:gd name="T71" fmla="*/ 2368 h 2830"/>
                  <a:gd name="T72" fmla="*/ 22 w 1517"/>
                  <a:gd name="T73" fmla="*/ 2224 h 2830"/>
                  <a:gd name="T74" fmla="*/ 2 w 1517"/>
                  <a:gd name="T75" fmla="*/ 2080 h 2830"/>
                  <a:gd name="T76" fmla="*/ 5 w 1517"/>
                  <a:gd name="T77" fmla="*/ 1929 h 2830"/>
                  <a:gd name="T78" fmla="*/ 29 w 1517"/>
                  <a:gd name="T79" fmla="*/ 1767 h 2830"/>
                  <a:gd name="T80" fmla="*/ 77 w 1517"/>
                  <a:gd name="T81" fmla="*/ 1595 h 2830"/>
                  <a:gd name="T82" fmla="*/ 152 w 1517"/>
                  <a:gd name="T83" fmla="*/ 1415 h 2830"/>
                  <a:gd name="T84" fmla="*/ 257 w 1517"/>
                  <a:gd name="T85" fmla="*/ 1222 h 2830"/>
                  <a:gd name="T86" fmla="*/ 394 w 1517"/>
                  <a:gd name="T87" fmla="*/ 1014 h 2830"/>
                  <a:gd name="T88" fmla="*/ 565 w 1517"/>
                  <a:gd name="T89" fmla="*/ 790 h 2830"/>
                  <a:gd name="T90" fmla="*/ 774 w 1517"/>
                  <a:gd name="T91" fmla="*/ 547 h 2830"/>
                  <a:gd name="T92" fmla="*/ 1024 w 1517"/>
                  <a:gd name="T93" fmla="*/ 285 h 2830"/>
                  <a:gd name="T94" fmla="*/ 1318 w 1517"/>
                  <a:gd name="T95" fmla="*/ 0 h 2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17" h="2830">
                    <a:moveTo>
                      <a:pt x="1318" y="0"/>
                    </a:moveTo>
                    <a:lnTo>
                      <a:pt x="1497" y="139"/>
                    </a:lnTo>
                    <a:lnTo>
                      <a:pt x="1467" y="169"/>
                    </a:lnTo>
                    <a:lnTo>
                      <a:pt x="1434" y="203"/>
                    </a:lnTo>
                    <a:lnTo>
                      <a:pt x="1399" y="239"/>
                    </a:lnTo>
                    <a:lnTo>
                      <a:pt x="1364" y="277"/>
                    </a:lnTo>
                    <a:lnTo>
                      <a:pt x="1326" y="318"/>
                    </a:lnTo>
                    <a:lnTo>
                      <a:pt x="1286" y="361"/>
                    </a:lnTo>
                    <a:lnTo>
                      <a:pt x="1246" y="406"/>
                    </a:lnTo>
                    <a:lnTo>
                      <a:pt x="1205" y="452"/>
                    </a:lnTo>
                    <a:lnTo>
                      <a:pt x="1163" y="499"/>
                    </a:lnTo>
                    <a:lnTo>
                      <a:pt x="1121" y="548"/>
                    </a:lnTo>
                    <a:lnTo>
                      <a:pt x="1078" y="598"/>
                    </a:lnTo>
                    <a:lnTo>
                      <a:pt x="1036" y="649"/>
                    </a:lnTo>
                    <a:lnTo>
                      <a:pt x="994" y="700"/>
                    </a:lnTo>
                    <a:lnTo>
                      <a:pt x="954" y="751"/>
                    </a:lnTo>
                    <a:lnTo>
                      <a:pt x="913" y="803"/>
                    </a:lnTo>
                    <a:lnTo>
                      <a:pt x="874" y="854"/>
                    </a:lnTo>
                    <a:lnTo>
                      <a:pt x="836" y="906"/>
                    </a:lnTo>
                    <a:lnTo>
                      <a:pt x="801" y="956"/>
                    </a:lnTo>
                    <a:lnTo>
                      <a:pt x="766" y="1006"/>
                    </a:lnTo>
                    <a:lnTo>
                      <a:pt x="733" y="1055"/>
                    </a:lnTo>
                    <a:lnTo>
                      <a:pt x="704" y="1102"/>
                    </a:lnTo>
                    <a:lnTo>
                      <a:pt x="676" y="1148"/>
                    </a:lnTo>
                    <a:lnTo>
                      <a:pt x="652" y="1193"/>
                    </a:lnTo>
                    <a:lnTo>
                      <a:pt x="630" y="1236"/>
                    </a:lnTo>
                    <a:lnTo>
                      <a:pt x="613" y="1277"/>
                    </a:lnTo>
                    <a:lnTo>
                      <a:pt x="599" y="1315"/>
                    </a:lnTo>
                    <a:lnTo>
                      <a:pt x="587" y="1351"/>
                    </a:lnTo>
                    <a:lnTo>
                      <a:pt x="581" y="1385"/>
                    </a:lnTo>
                    <a:lnTo>
                      <a:pt x="579" y="1415"/>
                    </a:lnTo>
                    <a:lnTo>
                      <a:pt x="580" y="1435"/>
                    </a:lnTo>
                    <a:lnTo>
                      <a:pt x="586" y="1451"/>
                    </a:lnTo>
                    <a:lnTo>
                      <a:pt x="594" y="1464"/>
                    </a:lnTo>
                    <a:lnTo>
                      <a:pt x="604" y="1474"/>
                    </a:lnTo>
                    <a:lnTo>
                      <a:pt x="615" y="1481"/>
                    </a:lnTo>
                    <a:lnTo>
                      <a:pt x="627" y="1487"/>
                    </a:lnTo>
                    <a:lnTo>
                      <a:pt x="639" y="1491"/>
                    </a:lnTo>
                    <a:lnTo>
                      <a:pt x="652" y="1493"/>
                    </a:lnTo>
                    <a:lnTo>
                      <a:pt x="663" y="1495"/>
                    </a:lnTo>
                    <a:lnTo>
                      <a:pt x="672" y="1495"/>
                    </a:lnTo>
                    <a:lnTo>
                      <a:pt x="679" y="1495"/>
                    </a:lnTo>
                    <a:lnTo>
                      <a:pt x="708" y="1495"/>
                    </a:lnTo>
                    <a:lnTo>
                      <a:pt x="738" y="1495"/>
                    </a:lnTo>
                    <a:lnTo>
                      <a:pt x="770" y="1496"/>
                    </a:lnTo>
                    <a:lnTo>
                      <a:pt x="804" y="1497"/>
                    </a:lnTo>
                    <a:lnTo>
                      <a:pt x="838" y="1498"/>
                    </a:lnTo>
                    <a:lnTo>
                      <a:pt x="873" y="1500"/>
                    </a:lnTo>
                    <a:lnTo>
                      <a:pt x="910" y="1503"/>
                    </a:lnTo>
                    <a:lnTo>
                      <a:pt x="946" y="1507"/>
                    </a:lnTo>
                    <a:lnTo>
                      <a:pt x="983" y="1512"/>
                    </a:lnTo>
                    <a:lnTo>
                      <a:pt x="1020" y="1518"/>
                    </a:lnTo>
                    <a:lnTo>
                      <a:pt x="1058" y="1526"/>
                    </a:lnTo>
                    <a:lnTo>
                      <a:pt x="1094" y="1535"/>
                    </a:lnTo>
                    <a:lnTo>
                      <a:pt x="1131" y="1547"/>
                    </a:lnTo>
                    <a:lnTo>
                      <a:pt x="1167" y="1560"/>
                    </a:lnTo>
                    <a:lnTo>
                      <a:pt x="1202" y="1574"/>
                    </a:lnTo>
                    <a:lnTo>
                      <a:pt x="1237" y="1591"/>
                    </a:lnTo>
                    <a:lnTo>
                      <a:pt x="1271" y="1611"/>
                    </a:lnTo>
                    <a:lnTo>
                      <a:pt x="1302" y="1632"/>
                    </a:lnTo>
                    <a:lnTo>
                      <a:pt x="1333" y="1657"/>
                    </a:lnTo>
                    <a:lnTo>
                      <a:pt x="1362" y="1684"/>
                    </a:lnTo>
                    <a:lnTo>
                      <a:pt x="1389" y="1714"/>
                    </a:lnTo>
                    <a:lnTo>
                      <a:pt x="1414" y="1746"/>
                    </a:lnTo>
                    <a:lnTo>
                      <a:pt x="1436" y="1782"/>
                    </a:lnTo>
                    <a:lnTo>
                      <a:pt x="1456" y="1822"/>
                    </a:lnTo>
                    <a:lnTo>
                      <a:pt x="1474" y="1863"/>
                    </a:lnTo>
                    <a:lnTo>
                      <a:pt x="1489" y="1910"/>
                    </a:lnTo>
                    <a:lnTo>
                      <a:pt x="1501" y="1959"/>
                    </a:lnTo>
                    <a:lnTo>
                      <a:pt x="1509" y="2013"/>
                    </a:lnTo>
                    <a:lnTo>
                      <a:pt x="1515" y="2071"/>
                    </a:lnTo>
                    <a:lnTo>
                      <a:pt x="1517" y="2132"/>
                    </a:lnTo>
                    <a:lnTo>
                      <a:pt x="1515" y="2180"/>
                    </a:lnTo>
                    <a:lnTo>
                      <a:pt x="1508" y="2229"/>
                    </a:lnTo>
                    <a:lnTo>
                      <a:pt x="1497" y="2279"/>
                    </a:lnTo>
                    <a:lnTo>
                      <a:pt x="1482" y="2328"/>
                    </a:lnTo>
                    <a:lnTo>
                      <a:pt x="1463" y="2376"/>
                    </a:lnTo>
                    <a:lnTo>
                      <a:pt x="1440" y="2424"/>
                    </a:lnTo>
                    <a:lnTo>
                      <a:pt x="1413" y="2470"/>
                    </a:lnTo>
                    <a:lnTo>
                      <a:pt x="1382" y="2515"/>
                    </a:lnTo>
                    <a:lnTo>
                      <a:pt x="1347" y="2559"/>
                    </a:lnTo>
                    <a:lnTo>
                      <a:pt x="1310" y="2601"/>
                    </a:lnTo>
                    <a:lnTo>
                      <a:pt x="1269" y="2640"/>
                    </a:lnTo>
                    <a:lnTo>
                      <a:pt x="1224" y="2676"/>
                    </a:lnTo>
                    <a:lnTo>
                      <a:pt x="1176" y="2710"/>
                    </a:lnTo>
                    <a:lnTo>
                      <a:pt x="1125" y="2739"/>
                    </a:lnTo>
                    <a:lnTo>
                      <a:pt x="1071" y="2766"/>
                    </a:lnTo>
                    <a:lnTo>
                      <a:pt x="1014" y="2788"/>
                    </a:lnTo>
                    <a:lnTo>
                      <a:pt x="954" y="2806"/>
                    </a:lnTo>
                    <a:lnTo>
                      <a:pt x="891" y="2819"/>
                    </a:lnTo>
                    <a:lnTo>
                      <a:pt x="826" y="2827"/>
                    </a:lnTo>
                    <a:lnTo>
                      <a:pt x="759" y="2830"/>
                    </a:lnTo>
                    <a:lnTo>
                      <a:pt x="692" y="2828"/>
                    </a:lnTo>
                    <a:lnTo>
                      <a:pt x="629" y="2821"/>
                    </a:lnTo>
                    <a:lnTo>
                      <a:pt x="570" y="2809"/>
                    </a:lnTo>
                    <a:lnTo>
                      <a:pt x="513" y="2793"/>
                    </a:lnTo>
                    <a:lnTo>
                      <a:pt x="459" y="2773"/>
                    </a:lnTo>
                    <a:lnTo>
                      <a:pt x="409" y="2750"/>
                    </a:lnTo>
                    <a:lnTo>
                      <a:pt x="361" y="2723"/>
                    </a:lnTo>
                    <a:lnTo>
                      <a:pt x="317" y="2692"/>
                    </a:lnTo>
                    <a:lnTo>
                      <a:pt x="275" y="2660"/>
                    </a:lnTo>
                    <a:lnTo>
                      <a:pt x="237" y="2624"/>
                    </a:lnTo>
                    <a:lnTo>
                      <a:pt x="202" y="2586"/>
                    </a:lnTo>
                    <a:lnTo>
                      <a:pt x="169" y="2546"/>
                    </a:lnTo>
                    <a:lnTo>
                      <a:pt x="140" y="2503"/>
                    </a:lnTo>
                    <a:lnTo>
                      <a:pt x="112" y="2459"/>
                    </a:lnTo>
                    <a:lnTo>
                      <a:pt x="89" y="2414"/>
                    </a:lnTo>
                    <a:lnTo>
                      <a:pt x="68" y="2368"/>
                    </a:lnTo>
                    <a:lnTo>
                      <a:pt x="50" y="2321"/>
                    </a:lnTo>
                    <a:lnTo>
                      <a:pt x="35" y="2273"/>
                    </a:lnTo>
                    <a:lnTo>
                      <a:pt x="22" y="2224"/>
                    </a:lnTo>
                    <a:lnTo>
                      <a:pt x="12" y="2176"/>
                    </a:lnTo>
                    <a:lnTo>
                      <a:pt x="6" y="2128"/>
                    </a:lnTo>
                    <a:lnTo>
                      <a:pt x="2" y="2080"/>
                    </a:lnTo>
                    <a:lnTo>
                      <a:pt x="0" y="2032"/>
                    </a:lnTo>
                    <a:lnTo>
                      <a:pt x="1" y="1980"/>
                    </a:lnTo>
                    <a:lnTo>
                      <a:pt x="5" y="1929"/>
                    </a:lnTo>
                    <a:lnTo>
                      <a:pt x="10" y="1876"/>
                    </a:lnTo>
                    <a:lnTo>
                      <a:pt x="18" y="1822"/>
                    </a:lnTo>
                    <a:lnTo>
                      <a:pt x="29" y="1767"/>
                    </a:lnTo>
                    <a:lnTo>
                      <a:pt x="43" y="1711"/>
                    </a:lnTo>
                    <a:lnTo>
                      <a:pt x="58" y="1654"/>
                    </a:lnTo>
                    <a:lnTo>
                      <a:pt x="77" y="1595"/>
                    </a:lnTo>
                    <a:lnTo>
                      <a:pt x="99" y="1536"/>
                    </a:lnTo>
                    <a:lnTo>
                      <a:pt x="124" y="1476"/>
                    </a:lnTo>
                    <a:lnTo>
                      <a:pt x="152" y="1415"/>
                    </a:lnTo>
                    <a:lnTo>
                      <a:pt x="183" y="1352"/>
                    </a:lnTo>
                    <a:lnTo>
                      <a:pt x="218" y="1288"/>
                    </a:lnTo>
                    <a:lnTo>
                      <a:pt x="257" y="1222"/>
                    </a:lnTo>
                    <a:lnTo>
                      <a:pt x="299" y="1154"/>
                    </a:lnTo>
                    <a:lnTo>
                      <a:pt x="344" y="1085"/>
                    </a:lnTo>
                    <a:lnTo>
                      <a:pt x="394" y="1014"/>
                    </a:lnTo>
                    <a:lnTo>
                      <a:pt x="447" y="942"/>
                    </a:lnTo>
                    <a:lnTo>
                      <a:pt x="504" y="866"/>
                    </a:lnTo>
                    <a:lnTo>
                      <a:pt x="565" y="790"/>
                    </a:lnTo>
                    <a:lnTo>
                      <a:pt x="630" y="711"/>
                    </a:lnTo>
                    <a:lnTo>
                      <a:pt x="700" y="631"/>
                    </a:lnTo>
                    <a:lnTo>
                      <a:pt x="774" y="547"/>
                    </a:lnTo>
                    <a:lnTo>
                      <a:pt x="853" y="463"/>
                    </a:lnTo>
                    <a:lnTo>
                      <a:pt x="936" y="375"/>
                    </a:lnTo>
                    <a:lnTo>
                      <a:pt x="1024" y="285"/>
                    </a:lnTo>
                    <a:lnTo>
                      <a:pt x="1117" y="193"/>
                    </a:lnTo>
                    <a:lnTo>
                      <a:pt x="1215" y="97"/>
                    </a:lnTo>
                    <a:lnTo>
                      <a:pt x="131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47">
                <a:extLst>
                  <a:ext uri="{FF2B5EF4-FFF2-40B4-BE49-F238E27FC236}">
                    <a16:creationId xmlns:a16="http://schemas.microsoft.com/office/drawing/2014/main" id="{669ABE03-CAD8-42B7-81ED-CE434E1111D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09076" y="1388026"/>
                <a:ext cx="259844" cy="484652"/>
              </a:xfrm>
              <a:custGeom>
                <a:avLst/>
                <a:gdLst>
                  <a:gd name="T0" fmla="*/ 1471 w 1517"/>
                  <a:gd name="T1" fmla="*/ 165 h 2830"/>
                  <a:gd name="T2" fmla="*/ 1374 w 1517"/>
                  <a:gd name="T3" fmla="*/ 265 h 2830"/>
                  <a:gd name="T4" fmla="*/ 1256 w 1517"/>
                  <a:gd name="T5" fmla="*/ 394 h 2830"/>
                  <a:gd name="T6" fmla="*/ 1125 w 1517"/>
                  <a:gd name="T7" fmla="*/ 540 h 2830"/>
                  <a:gd name="T8" fmla="*/ 993 w 1517"/>
                  <a:gd name="T9" fmla="*/ 700 h 2830"/>
                  <a:gd name="T10" fmla="*/ 871 w 1517"/>
                  <a:gd name="T11" fmla="*/ 864 h 2830"/>
                  <a:gd name="T12" fmla="*/ 767 w 1517"/>
                  <a:gd name="T13" fmla="*/ 1025 h 2830"/>
                  <a:gd name="T14" fmla="*/ 689 w 1517"/>
                  <a:gd name="T15" fmla="*/ 1158 h 2830"/>
                  <a:gd name="T16" fmla="*/ 634 w 1517"/>
                  <a:gd name="T17" fmla="*/ 1253 h 2830"/>
                  <a:gd name="T18" fmla="*/ 603 w 1517"/>
                  <a:gd name="T19" fmla="*/ 1319 h 2830"/>
                  <a:gd name="T20" fmla="*/ 585 w 1517"/>
                  <a:gd name="T21" fmla="*/ 1363 h 2830"/>
                  <a:gd name="T22" fmla="*/ 579 w 1517"/>
                  <a:gd name="T23" fmla="*/ 1393 h 2830"/>
                  <a:gd name="T24" fmla="*/ 578 w 1517"/>
                  <a:gd name="T25" fmla="*/ 1415 h 2830"/>
                  <a:gd name="T26" fmla="*/ 591 w 1517"/>
                  <a:gd name="T27" fmla="*/ 1464 h 2830"/>
                  <a:gd name="T28" fmla="*/ 619 w 1517"/>
                  <a:gd name="T29" fmla="*/ 1487 h 2830"/>
                  <a:gd name="T30" fmla="*/ 655 w 1517"/>
                  <a:gd name="T31" fmla="*/ 1495 h 2830"/>
                  <a:gd name="T32" fmla="*/ 708 w 1517"/>
                  <a:gd name="T33" fmla="*/ 1495 h 2830"/>
                  <a:gd name="T34" fmla="*/ 804 w 1517"/>
                  <a:gd name="T35" fmla="*/ 1497 h 2830"/>
                  <a:gd name="T36" fmla="*/ 909 w 1517"/>
                  <a:gd name="T37" fmla="*/ 1503 h 2830"/>
                  <a:gd name="T38" fmla="*/ 1020 w 1517"/>
                  <a:gd name="T39" fmla="*/ 1518 h 2830"/>
                  <a:gd name="T40" fmla="*/ 1131 w 1517"/>
                  <a:gd name="T41" fmla="*/ 1547 h 2830"/>
                  <a:gd name="T42" fmla="*/ 1237 w 1517"/>
                  <a:gd name="T43" fmla="*/ 1591 h 2830"/>
                  <a:gd name="T44" fmla="*/ 1333 w 1517"/>
                  <a:gd name="T45" fmla="*/ 1657 h 2830"/>
                  <a:gd name="T46" fmla="*/ 1414 w 1517"/>
                  <a:gd name="T47" fmla="*/ 1746 h 2830"/>
                  <a:gd name="T48" fmla="*/ 1474 w 1517"/>
                  <a:gd name="T49" fmla="*/ 1863 h 2830"/>
                  <a:gd name="T50" fmla="*/ 1510 w 1517"/>
                  <a:gd name="T51" fmla="*/ 2013 h 2830"/>
                  <a:gd name="T52" fmla="*/ 1515 w 1517"/>
                  <a:gd name="T53" fmla="*/ 2180 h 2830"/>
                  <a:gd name="T54" fmla="*/ 1482 w 1517"/>
                  <a:gd name="T55" fmla="*/ 2328 h 2830"/>
                  <a:gd name="T56" fmla="*/ 1413 w 1517"/>
                  <a:gd name="T57" fmla="*/ 2470 h 2830"/>
                  <a:gd name="T58" fmla="*/ 1310 w 1517"/>
                  <a:gd name="T59" fmla="*/ 2601 h 2830"/>
                  <a:gd name="T60" fmla="*/ 1176 w 1517"/>
                  <a:gd name="T61" fmla="*/ 2710 h 2830"/>
                  <a:gd name="T62" fmla="*/ 1014 w 1517"/>
                  <a:gd name="T63" fmla="*/ 2788 h 2830"/>
                  <a:gd name="T64" fmla="*/ 826 w 1517"/>
                  <a:gd name="T65" fmla="*/ 2827 h 2830"/>
                  <a:gd name="T66" fmla="*/ 629 w 1517"/>
                  <a:gd name="T67" fmla="*/ 2821 h 2830"/>
                  <a:gd name="T68" fmla="*/ 459 w 1517"/>
                  <a:gd name="T69" fmla="*/ 2773 h 2830"/>
                  <a:gd name="T70" fmla="*/ 316 w 1517"/>
                  <a:gd name="T71" fmla="*/ 2692 h 2830"/>
                  <a:gd name="T72" fmla="*/ 201 w 1517"/>
                  <a:gd name="T73" fmla="*/ 2586 h 2830"/>
                  <a:gd name="T74" fmla="*/ 112 w 1517"/>
                  <a:gd name="T75" fmla="*/ 2459 h 2830"/>
                  <a:gd name="T76" fmla="*/ 50 w 1517"/>
                  <a:gd name="T77" fmla="*/ 2321 h 2830"/>
                  <a:gd name="T78" fmla="*/ 12 w 1517"/>
                  <a:gd name="T79" fmla="*/ 2176 h 2830"/>
                  <a:gd name="T80" fmla="*/ 0 w 1517"/>
                  <a:gd name="T81" fmla="*/ 2032 h 2830"/>
                  <a:gd name="T82" fmla="*/ 10 w 1517"/>
                  <a:gd name="T83" fmla="*/ 1876 h 2830"/>
                  <a:gd name="T84" fmla="*/ 42 w 1517"/>
                  <a:gd name="T85" fmla="*/ 1711 h 2830"/>
                  <a:gd name="T86" fmla="*/ 99 w 1517"/>
                  <a:gd name="T87" fmla="*/ 1536 h 2830"/>
                  <a:gd name="T88" fmla="*/ 184 w 1517"/>
                  <a:gd name="T89" fmla="*/ 1352 h 2830"/>
                  <a:gd name="T90" fmla="*/ 298 w 1517"/>
                  <a:gd name="T91" fmla="*/ 1154 h 2830"/>
                  <a:gd name="T92" fmla="*/ 446 w 1517"/>
                  <a:gd name="T93" fmla="*/ 942 h 2830"/>
                  <a:gd name="T94" fmla="*/ 630 w 1517"/>
                  <a:gd name="T95" fmla="*/ 711 h 2830"/>
                  <a:gd name="T96" fmla="*/ 853 w 1517"/>
                  <a:gd name="T97" fmla="*/ 463 h 2830"/>
                  <a:gd name="T98" fmla="*/ 1117 w 1517"/>
                  <a:gd name="T99" fmla="*/ 193 h 2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17" h="2830">
                    <a:moveTo>
                      <a:pt x="1317" y="0"/>
                    </a:moveTo>
                    <a:lnTo>
                      <a:pt x="1496" y="139"/>
                    </a:lnTo>
                    <a:lnTo>
                      <a:pt x="1471" y="165"/>
                    </a:lnTo>
                    <a:lnTo>
                      <a:pt x="1441" y="195"/>
                    </a:lnTo>
                    <a:lnTo>
                      <a:pt x="1409" y="229"/>
                    </a:lnTo>
                    <a:lnTo>
                      <a:pt x="1374" y="265"/>
                    </a:lnTo>
                    <a:lnTo>
                      <a:pt x="1336" y="305"/>
                    </a:lnTo>
                    <a:lnTo>
                      <a:pt x="1296" y="348"/>
                    </a:lnTo>
                    <a:lnTo>
                      <a:pt x="1256" y="394"/>
                    </a:lnTo>
                    <a:lnTo>
                      <a:pt x="1213" y="440"/>
                    </a:lnTo>
                    <a:lnTo>
                      <a:pt x="1169" y="489"/>
                    </a:lnTo>
                    <a:lnTo>
                      <a:pt x="1125" y="540"/>
                    </a:lnTo>
                    <a:lnTo>
                      <a:pt x="1081" y="593"/>
                    </a:lnTo>
                    <a:lnTo>
                      <a:pt x="1037" y="646"/>
                    </a:lnTo>
                    <a:lnTo>
                      <a:pt x="993" y="700"/>
                    </a:lnTo>
                    <a:lnTo>
                      <a:pt x="952" y="754"/>
                    </a:lnTo>
                    <a:lnTo>
                      <a:pt x="910" y="809"/>
                    </a:lnTo>
                    <a:lnTo>
                      <a:pt x="871" y="864"/>
                    </a:lnTo>
                    <a:lnTo>
                      <a:pt x="833" y="918"/>
                    </a:lnTo>
                    <a:lnTo>
                      <a:pt x="799" y="972"/>
                    </a:lnTo>
                    <a:lnTo>
                      <a:pt x="767" y="1025"/>
                    </a:lnTo>
                    <a:lnTo>
                      <a:pt x="738" y="1076"/>
                    </a:lnTo>
                    <a:lnTo>
                      <a:pt x="712" y="1120"/>
                    </a:lnTo>
                    <a:lnTo>
                      <a:pt x="689" y="1158"/>
                    </a:lnTo>
                    <a:lnTo>
                      <a:pt x="668" y="1194"/>
                    </a:lnTo>
                    <a:lnTo>
                      <a:pt x="650" y="1226"/>
                    </a:lnTo>
                    <a:lnTo>
                      <a:pt x="634" y="1253"/>
                    </a:lnTo>
                    <a:lnTo>
                      <a:pt x="622" y="1279"/>
                    </a:lnTo>
                    <a:lnTo>
                      <a:pt x="611" y="1300"/>
                    </a:lnTo>
                    <a:lnTo>
                      <a:pt x="603" y="1319"/>
                    </a:lnTo>
                    <a:lnTo>
                      <a:pt x="596" y="1336"/>
                    </a:lnTo>
                    <a:lnTo>
                      <a:pt x="590" y="1350"/>
                    </a:lnTo>
                    <a:lnTo>
                      <a:pt x="585" y="1363"/>
                    </a:lnTo>
                    <a:lnTo>
                      <a:pt x="582" y="1374"/>
                    </a:lnTo>
                    <a:lnTo>
                      <a:pt x="580" y="1384"/>
                    </a:lnTo>
                    <a:lnTo>
                      <a:pt x="579" y="1393"/>
                    </a:lnTo>
                    <a:lnTo>
                      <a:pt x="579" y="1401"/>
                    </a:lnTo>
                    <a:lnTo>
                      <a:pt x="578" y="1408"/>
                    </a:lnTo>
                    <a:lnTo>
                      <a:pt x="578" y="1415"/>
                    </a:lnTo>
                    <a:lnTo>
                      <a:pt x="580" y="1435"/>
                    </a:lnTo>
                    <a:lnTo>
                      <a:pt x="584" y="1451"/>
                    </a:lnTo>
                    <a:lnTo>
                      <a:pt x="591" y="1464"/>
                    </a:lnTo>
                    <a:lnTo>
                      <a:pt x="599" y="1474"/>
                    </a:lnTo>
                    <a:lnTo>
                      <a:pt x="608" y="1481"/>
                    </a:lnTo>
                    <a:lnTo>
                      <a:pt x="619" y="1487"/>
                    </a:lnTo>
                    <a:lnTo>
                      <a:pt x="631" y="1491"/>
                    </a:lnTo>
                    <a:lnTo>
                      <a:pt x="643" y="1493"/>
                    </a:lnTo>
                    <a:lnTo>
                      <a:pt x="655" y="1495"/>
                    </a:lnTo>
                    <a:lnTo>
                      <a:pt x="667" y="1495"/>
                    </a:lnTo>
                    <a:lnTo>
                      <a:pt x="678" y="1495"/>
                    </a:lnTo>
                    <a:lnTo>
                      <a:pt x="708" y="1495"/>
                    </a:lnTo>
                    <a:lnTo>
                      <a:pt x="737" y="1495"/>
                    </a:lnTo>
                    <a:lnTo>
                      <a:pt x="770" y="1496"/>
                    </a:lnTo>
                    <a:lnTo>
                      <a:pt x="804" y="1497"/>
                    </a:lnTo>
                    <a:lnTo>
                      <a:pt x="837" y="1498"/>
                    </a:lnTo>
                    <a:lnTo>
                      <a:pt x="873" y="1500"/>
                    </a:lnTo>
                    <a:lnTo>
                      <a:pt x="909" y="1503"/>
                    </a:lnTo>
                    <a:lnTo>
                      <a:pt x="946" y="1507"/>
                    </a:lnTo>
                    <a:lnTo>
                      <a:pt x="983" y="1512"/>
                    </a:lnTo>
                    <a:lnTo>
                      <a:pt x="1020" y="1518"/>
                    </a:lnTo>
                    <a:lnTo>
                      <a:pt x="1058" y="1526"/>
                    </a:lnTo>
                    <a:lnTo>
                      <a:pt x="1094" y="1535"/>
                    </a:lnTo>
                    <a:lnTo>
                      <a:pt x="1131" y="1547"/>
                    </a:lnTo>
                    <a:lnTo>
                      <a:pt x="1167" y="1560"/>
                    </a:lnTo>
                    <a:lnTo>
                      <a:pt x="1203" y="1574"/>
                    </a:lnTo>
                    <a:lnTo>
                      <a:pt x="1237" y="1591"/>
                    </a:lnTo>
                    <a:lnTo>
                      <a:pt x="1270" y="1611"/>
                    </a:lnTo>
                    <a:lnTo>
                      <a:pt x="1303" y="1632"/>
                    </a:lnTo>
                    <a:lnTo>
                      <a:pt x="1333" y="1657"/>
                    </a:lnTo>
                    <a:lnTo>
                      <a:pt x="1362" y="1684"/>
                    </a:lnTo>
                    <a:lnTo>
                      <a:pt x="1388" y="1714"/>
                    </a:lnTo>
                    <a:lnTo>
                      <a:pt x="1414" y="1746"/>
                    </a:lnTo>
                    <a:lnTo>
                      <a:pt x="1436" y="1782"/>
                    </a:lnTo>
                    <a:lnTo>
                      <a:pt x="1457" y="1822"/>
                    </a:lnTo>
                    <a:lnTo>
                      <a:pt x="1474" y="1863"/>
                    </a:lnTo>
                    <a:lnTo>
                      <a:pt x="1489" y="1910"/>
                    </a:lnTo>
                    <a:lnTo>
                      <a:pt x="1500" y="1959"/>
                    </a:lnTo>
                    <a:lnTo>
                      <a:pt x="1510" y="2013"/>
                    </a:lnTo>
                    <a:lnTo>
                      <a:pt x="1515" y="2071"/>
                    </a:lnTo>
                    <a:lnTo>
                      <a:pt x="1517" y="2132"/>
                    </a:lnTo>
                    <a:lnTo>
                      <a:pt x="1515" y="2180"/>
                    </a:lnTo>
                    <a:lnTo>
                      <a:pt x="1508" y="2229"/>
                    </a:lnTo>
                    <a:lnTo>
                      <a:pt x="1497" y="2279"/>
                    </a:lnTo>
                    <a:lnTo>
                      <a:pt x="1482" y="2328"/>
                    </a:lnTo>
                    <a:lnTo>
                      <a:pt x="1463" y="2376"/>
                    </a:lnTo>
                    <a:lnTo>
                      <a:pt x="1439" y="2424"/>
                    </a:lnTo>
                    <a:lnTo>
                      <a:pt x="1413" y="2470"/>
                    </a:lnTo>
                    <a:lnTo>
                      <a:pt x="1382" y="2515"/>
                    </a:lnTo>
                    <a:lnTo>
                      <a:pt x="1347" y="2559"/>
                    </a:lnTo>
                    <a:lnTo>
                      <a:pt x="1310" y="2601"/>
                    </a:lnTo>
                    <a:lnTo>
                      <a:pt x="1268" y="2640"/>
                    </a:lnTo>
                    <a:lnTo>
                      <a:pt x="1224" y="2676"/>
                    </a:lnTo>
                    <a:lnTo>
                      <a:pt x="1176" y="2710"/>
                    </a:lnTo>
                    <a:lnTo>
                      <a:pt x="1125" y="2739"/>
                    </a:lnTo>
                    <a:lnTo>
                      <a:pt x="1070" y="2766"/>
                    </a:lnTo>
                    <a:lnTo>
                      <a:pt x="1014" y="2788"/>
                    </a:lnTo>
                    <a:lnTo>
                      <a:pt x="954" y="2806"/>
                    </a:lnTo>
                    <a:lnTo>
                      <a:pt x="891" y="2819"/>
                    </a:lnTo>
                    <a:lnTo>
                      <a:pt x="826" y="2827"/>
                    </a:lnTo>
                    <a:lnTo>
                      <a:pt x="758" y="2830"/>
                    </a:lnTo>
                    <a:lnTo>
                      <a:pt x="693" y="2828"/>
                    </a:lnTo>
                    <a:lnTo>
                      <a:pt x="629" y="2821"/>
                    </a:lnTo>
                    <a:lnTo>
                      <a:pt x="569" y="2809"/>
                    </a:lnTo>
                    <a:lnTo>
                      <a:pt x="513" y="2793"/>
                    </a:lnTo>
                    <a:lnTo>
                      <a:pt x="459" y="2773"/>
                    </a:lnTo>
                    <a:lnTo>
                      <a:pt x="409" y="2750"/>
                    </a:lnTo>
                    <a:lnTo>
                      <a:pt x="361" y="2723"/>
                    </a:lnTo>
                    <a:lnTo>
                      <a:pt x="316" y="2692"/>
                    </a:lnTo>
                    <a:lnTo>
                      <a:pt x="275" y="2660"/>
                    </a:lnTo>
                    <a:lnTo>
                      <a:pt x="237" y="2624"/>
                    </a:lnTo>
                    <a:lnTo>
                      <a:pt x="201" y="2586"/>
                    </a:lnTo>
                    <a:lnTo>
                      <a:pt x="168" y="2546"/>
                    </a:lnTo>
                    <a:lnTo>
                      <a:pt x="139" y="2503"/>
                    </a:lnTo>
                    <a:lnTo>
                      <a:pt x="112" y="2459"/>
                    </a:lnTo>
                    <a:lnTo>
                      <a:pt x="89" y="2414"/>
                    </a:lnTo>
                    <a:lnTo>
                      <a:pt x="67" y="2368"/>
                    </a:lnTo>
                    <a:lnTo>
                      <a:pt x="50" y="2321"/>
                    </a:lnTo>
                    <a:lnTo>
                      <a:pt x="35" y="2273"/>
                    </a:lnTo>
                    <a:lnTo>
                      <a:pt x="22" y="2224"/>
                    </a:lnTo>
                    <a:lnTo>
                      <a:pt x="12" y="2176"/>
                    </a:lnTo>
                    <a:lnTo>
                      <a:pt x="5" y="2128"/>
                    </a:lnTo>
                    <a:lnTo>
                      <a:pt x="1" y="2080"/>
                    </a:lnTo>
                    <a:lnTo>
                      <a:pt x="0" y="2032"/>
                    </a:lnTo>
                    <a:lnTo>
                      <a:pt x="1" y="1980"/>
                    </a:lnTo>
                    <a:lnTo>
                      <a:pt x="4" y="1929"/>
                    </a:lnTo>
                    <a:lnTo>
                      <a:pt x="10" y="1876"/>
                    </a:lnTo>
                    <a:lnTo>
                      <a:pt x="18" y="1822"/>
                    </a:lnTo>
                    <a:lnTo>
                      <a:pt x="29" y="1767"/>
                    </a:lnTo>
                    <a:lnTo>
                      <a:pt x="42" y="1711"/>
                    </a:lnTo>
                    <a:lnTo>
                      <a:pt x="58" y="1654"/>
                    </a:lnTo>
                    <a:lnTo>
                      <a:pt x="78" y="1595"/>
                    </a:lnTo>
                    <a:lnTo>
                      <a:pt x="99" y="1536"/>
                    </a:lnTo>
                    <a:lnTo>
                      <a:pt x="124" y="1476"/>
                    </a:lnTo>
                    <a:lnTo>
                      <a:pt x="152" y="1415"/>
                    </a:lnTo>
                    <a:lnTo>
                      <a:pt x="184" y="1352"/>
                    </a:lnTo>
                    <a:lnTo>
                      <a:pt x="218" y="1288"/>
                    </a:lnTo>
                    <a:lnTo>
                      <a:pt x="256" y="1222"/>
                    </a:lnTo>
                    <a:lnTo>
                      <a:pt x="298" y="1154"/>
                    </a:lnTo>
                    <a:lnTo>
                      <a:pt x="344" y="1085"/>
                    </a:lnTo>
                    <a:lnTo>
                      <a:pt x="393" y="1014"/>
                    </a:lnTo>
                    <a:lnTo>
                      <a:pt x="446" y="942"/>
                    </a:lnTo>
                    <a:lnTo>
                      <a:pt x="503" y="866"/>
                    </a:lnTo>
                    <a:lnTo>
                      <a:pt x="565" y="790"/>
                    </a:lnTo>
                    <a:lnTo>
                      <a:pt x="630" y="711"/>
                    </a:lnTo>
                    <a:lnTo>
                      <a:pt x="700" y="631"/>
                    </a:lnTo>
                    <a:lnTo>
                      <a:pt x="774" y="547"/>
                    </a:lnTo>
                    <a:lnTo>
                      <a:pt x="853" y="463"/>
                    </a:lnTo>
                    <a:lnTo>
                      <a:pt x="936" y="375"/>
                    </a:lnTo>
                    <a:lnTo>
                      <a:pt x="1024" y="285"/>
                    </a:lnTo>
                    <a:lnTo>
                      <a:pt x="1117" y="193"/>
                    </a:lnTo>
                    <a:lnTo>
                      <a:pt x="1215" y="97"/>
                    </a:lnTo>
                    <a:lnTo>
                      <a:pt x="13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6B64F96-ACAB-4DC5-A061-98EE8064B7C9}"/>
                </a:ext>
              </a:extLst>
            </p:cNvPr>
            <p:cNvSpPr/>
            <p:nvPr/>
          </p:nvSpPr>
          <p:spPr bwMode="gray">
            <a:xfrm>
              <a:off x="1507944" y="3789168"/>
              <a:ext cx="3978456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900" dirty="0">
                  <a:solidFill>
                    <a:schemeClr val="bg1"/>
                  </a:solidFill>
                </a:rPr>
                <a:t>No matter how out-of-control the climate system seems – with its roiling typhoons, unprecedented famines and heat waves, refugee crises and climate conflicts – we are all its authors. And still writing.</a:t>
              </a:r>
            </a:p>
            <a:p>
              <a:pPr algn="r">
                <a:spcBef>
                  <a:spcPts val="600"/>
                </a:spcBef>
              </a:pPr>
              <a:r>
                <a:rPr lang="en-US" sz="800" i="1" dirty="0">
                  <a:solidFill>
                    <a:schemeClr val="bg1"/>
                  </a:solidFill>
                </a:rPr>
                <a:t>David Wallace Wells</a:t>
              </a:r>
            </a:p>
          </p:txBody>
        </p:sp>
      </p:grpSp>
      <p:sp>
        <p:nvSpPr>
          <p:cNvPr id="91" name="Text Placeholder 5">
            <a:extLst>
              <a:ext uri="{FF2B5EF4-FFF2-40B4-BE49-F238E27FC236}">
                <a16:creationId xmlns:a16="http://schemas.microsoft.com/office/drawing/2014/main" id="{CE5D8C3F-7A5A-4063-8631-53C8BE69AFD3}"/>
              </a:ext>
            </a:extLst>
          </p:cNvPr>
          <p:cNvSpPr txBox="1">
            <a:spLocks/>
          </p:cNvSpPr>
          <p:nvPr/>
        </p:nvSpPr>
        <p:spPr bwMode="gray">
          <a:xfrm>
            <a:off x="895350" y="4600545"/>
            <a:ext cx="5505450" cy="200055"/>
          </a:xfrm>
          <a:prstGeom prst="rect">
            <a:avLst/>
          </a:prstGeom>
        </p:spPr>
        <p:txBody>
          <a:bodyPr vert="horz" wrap="square" lIns="0" tIns="0" rIns="64008" bIns="45720" rtlCol="0" anchor="b" anchorCtr="0">
            <a:spAutoFit/>
          </a:bodyPr>
          <a:lstStyle>
            <a:lvl1pPr marL="0" indent="0" algn="l" defTabSz="480060" rtl="0" eaLnBrk="1" latinLnBrk="0" hangingPunct="1">
              <a:lnSpc>
                <a:spcPct val="100000"/>
              </a:lnSpc>
              <a:spcBef>
                <a:spcPts val="200"/>
              </a:spcBef>
              <a:buClrTx/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" indent="0" algn="l" defTabSz="480060" rtl="0" eaLnBrk="1" latinLnBrk="0" hangingPunct="1">
              <a:lnSpc>
                <a:spcPct val="100000"/>
              </a:lnSpc>
              <a:spcBef>
                <a:spcPts val="200"/>
              </a:spcBef>
              <a:buClrTx/>
              <a:buFont typeface="Verdana" panose="020B060403050404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0" algn="l" defTabSz="480060" rtl="0" eaLnBrk="1" latinLnBrk="0" hangingPunct="1">
              <a:lnSpc>
                <a:spcPct val="100000"/>
              </a:lnSpc>
              <a:spcBef>
                <a:spcPts val="200"/>
              </a:spcBef>
              <a:buClrTx/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900" indent="0" algn="l" defTabSz="480060" rtl="0" eaLnBrk="1" latinLnBrk="0" hangingPunct="1">
              <a:lnSpc>
                <a:spcPct val="100000"/>
              </a:lnSpc>
              <a:spcBef>
                <a:spcPts val="200"/>
              </a:spcBef>
              <a:buFont typeface="Verdana" panose="020B060403050404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7200" indent="0" algn="l" defTabSz="480060" rtl="0" eaLnBrk="1" latinLnBrk="0" hangingPunct="1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5800" indent="-114300" algn="l" defTabSz="480060" rtl="0" eaLnBrk="1" latinLnBrk="0" hangingPunct="1">
              <a:lnSpc>
                <a:spcPct val="100000"/>
              </a:lnSpc>
              <a:spcBef>
                <a:spcPts val="500"/>
              </a:spcBef>
              <a:buFont typeface="Verdana" panose="020B0604030504040204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0100" indent="-114300" algn="l" defTabSz="48006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00" indent="-114300" algn="l" defTabSz="480060" rtl="0" eaLnBrk="1" latinLnBrk="0" hangingPunct="1">
              <a:lnSpc>
                <a:spcPct val="100000"/>
              </a:lnSpc>
              <a:spcBef>
                <a:spcPts val="500"/>
              </a:spcBef>
              <a:buFont typeface="Verdana" panose="020B0604030504040204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8700" indent="-114300" algn="l" defTabSz="48006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Source: “Eating Our Way Out of The Climate Crisis,” Vantage, Institute for the Future, 2019, </a:t>
            </a:r>
            <a:r>
              <a:rPr lang="en-US" dirty="0">
                <a:hlinkClick r:id="rId2"/>
              </a:rPr>
              <a:t>www.iftf.org</a:t>
            </a:r>
            <a:r>
              <a:rPr lang="en-US" dirty="0"/>
              <a:t>; Salmon K, “The Future of Food,” </a:t>
            </a:r>
            <a:r>
              <a:rPr lang="en-US" i="1" dirty="0"/>
              <a:t>Accenture</a:t>
            </a:r>
            <a:r>
              <a:rPr lang="en-US" dirty="0"/>
              <a:t>, 2019; Semuels A, “Small American Farmers Are Nearing Extinction,” Time, 11/27/19; Daniels J, “Census of Agriculture shows continued decline in number of US farms,” CNBC, 4/11/2019.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A5B9C3A-F803-4636-A177-0566A89A54D5}"/>
              </a:ext>
            </a:extLst>
          </p:cNvPr>
          <p:cNvGrpSpPr/>
          <p:nvPr/>
        </p:nvGrpSpPr>
        <p:grpSpPr>
          <a:xfrm>
            <a:off x="511316" y="994947"/>
            <a:ext cx="5378168" cy="2291444"/>
            <a:chOff x="540545" y="994947"/>
            <a:chExt cx="5378168" cy="2291444"/>
          </a:xfrm>
        </p:grpSpPr>
        <p:sp>
          <p:nvSpPr>
            <p:cNvPr id="54" name="Text Placeholder 3">
              <a:extLst>
                <a:ext uri="{FF2B5EF4-FFF2-40B4-BE49-F238E27FC236}">
                  <a16:creationId xmlns:a16="http://schemas.microsoft.com/office/drawing/2014/main" id="{36350769-2375-45EF-A86F-D1F8D2A91D5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58934" y="1013453"/>
              <a:ext cx="4017956" cy="165542"/>
            </a:xfrm>
            <a:prstGeom prst="rect">
              <a:avLst/>
            </a:prstGeom>
          </p:spPr>
          <p:txBody>
            <a:bodyPr lIns="0" tIns="0" rIns="0" bIns="0"/>
            <a:lstStyle>
              <a:lvl1pPr marL="173038" indent="-173038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346075" indent="-173038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2pPr>
              <a:lvl3pPr marL="512763" indent="-166688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3pPr>
              <a:lvl4pPr marL="685800" indent="-173038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b="1" dirty="0">
                <a:solidFill>
                  <a:schemeClr val="tx1"/>
                </a:solidFill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DE9F5A20-5EAD-482B-9E3E-27EB874D0967}"/>
                </a:ext>
              </a:extLst>
            </p:cNvPr>
            <p:cNvGrpSpPr/>
            <p:nvPr/>
          </p:nvGrpSpPr>
          <p:grpSpPr>
            <a:xfrm>
              <a:off x="2373017" y="994947"/>
              <a:ext cx="1713223" cy="1715439"/>
              <a:chOff x="707797" y="994947"/>
              <a:chExt cx="1713223" cy="1715439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60904B9-FDE8-49F6-8280-ABFC92AD25EB}"/>
                  </a:ext>
                </a:extLst>
              </p:cNvPr>
              <p:cNvSpPr txBox="1"/>
              <p:nvPr/>
            </p:nvSpPr>
            <p:spPr bwMode="gray">
              <a:xfrm>
                <a:off x="707797" y="994947"/>
                <a:ext cx="1022717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Bef>
                    <a:spcPts val="314"/>
                  </a:spcBef>
                </a:pPr>
                <a:r>
                  <a:rPr lang="en-US" sz="1000" i="1" dirty="0"/>
                  <a:t>Climate Change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F254285-608D-4F8F-ADF2-FE1F8DB30736}"/>
                  </a:ext>
                </a:extLst>
              </p:cNvPr>
              <p:cNvGrpSpPr/>
              <p:nvPr/>
            </p:nvGrpSpPr>
            <p:grpSpPr>
              <a:xfrm>
                <a:off x="707797" y="1231154"/>
                <a:ext cx="1713223" cy="626229"/>
                <a:chOff x="1327477" y="1231154"/>
                <a:chExt cx="1713223" cy="626229"/>
              </a:xfrm>
            </p:grpSpPr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8B775A17-100C-46DD-B300-849567F0A261}"/>
                    </a:ext>
                  </a:extLst>
                </p:cNvPr>
                <p:cNvSpPr txBox="1"/>
                <p:nvPr/>
              </p:nvSpPr>
              <p:spPr bwMode="gray">
                <a:xfrm>
                  <a:off x="1327480" y="1580384"/>
                  <a:ext cx="171322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spcBef>
                      <a:spcPts val="500"/>
                    </a:spcBef>
                  </a:pPr>
                  <a:r>
                    <a:rPr lang="en-US" sz="900" dirty="0"/>
                    <a:t>Proportion of global water use by the agricultural sector</a:t>
                  </a:r>
                  <a:endParaRPr lang="en-US" sz="900" baseline="30000" dirty="0"/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213DED6F-C59E-45F9-8E8A-5924B9A68BE0}"/>
                    </a:ext>
                  </a:extLst>
                </p:cNvPr>
                <p:cNvSpPr txBox="1"/>
                <p:nvPr/>
              </p:nvSpPr>
              <p:spPr bwMode="gray">
                <a:xfrm>
                  <a:off x="1327477" y="1231154"/>
                  <a:ext cx="657231" cy="3847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spcBef>
                      <a:spcPts val="500"/>
                    </a:spcBef>
                  </a:pPr>
                  <a:r>
                    <a:rPr lang="en-US" sz="2500" dirty="0">
                      <a:solidFill>
                        <a:schemeClr val="accent4"/>
                      </a:solidFill>
                      <a:latin typeface="+mj-lt"/>
                    </a:rPr>
                    <a:t>70%</a:t>
                  </a:r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6494702D-E4F9-4E93-B0D2-E5E313085858}"/>
                  </a:ext>
                </a:extLst>
              </p:cNvPr>
              <p:cNvGrpSpPr/>
              <p:nvPr/>
            </p:nvGrpSpPr>
            <p:grpSpPr>
              <a:xfrm>
                <a:off x="707797" y="1945658"/>
                <a:ext cx="1596793" cy="764728"/>
                <a:chOff x="1327477" y="2061335"/>
                <a:chExt cx="1596793" cy="764728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3343D7E8-6A18-4317-BB19-818EE27421CE}"/>
                    </a:ext>
                  </a:extLst>
                </p:cNvPr>
                <p:cNvSpPr txBox="1"/>
                <p:nvPr/>
              </p:nvSpPr>
              <p:spPr bwMode="gray">
                <a:xfrm>
                  <a:off x="1327477" y="2410565"/>
                  <a:ext cx="1596793" cy="4154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spcBef>
                      <a:spcPts val="500"/>
                    </a:spcBef>
                  </a:pPr>
                  <a:r>
                    <a:rPr lang="en-US" sz="900" dirty="0"/>
                    <a:t>Of the globe’s greenhouse gas emissions generated by agriculture</a:t>
                  </a:r>
                  <a:endParaRPr lang="en-US" sz="900" baseline="30000" dirty="0"/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6C58733E-D35C-4A8A-9B50-977D70ED708F}"/>
                    </a:ext>
                  </a:extLst>
                </p:cNvPr>
                <p:cNvSpPr txBox="1"/>
                <p:nvPr/>
              </p:nvSpPr>
              <p:spPr bwMode="gray">
                <a:xfrm>
                  <a:off x="1327477" y="2061335"/>
                  <a:ext cx="657231" cy="3847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spcBef>
                      <a:spcPts val="500"/>
                    </a:spcBef>
                  </a:pPr>
                  <a:r>
                    <a:rPr lang="en-US" sz="2500" dirty="0">
                      <a:solidFill>
                        <a:schemeClr val="accent4"/>
                      </a:solidFill>
                      <a:latin typeface="+mj-lt"/>
                    </a:rPr>
                    <a:t>20%</a:t>
                  </a:r>
                </a:p>
              </p:txBody>
            </p:sp>
          </p:grp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CCA95484-B249-4546-9A46-7BC8B60C5196}"/>
                </a:ext>
              </a:extLst>
            </p:cNvPr>
            <p:cNvGrpSpPr/>
            <p:nvPr/>
          </p:nvGrpSpPr>
          <p:grpSpPr>
            <a:xfrm>
              <a:off x="540545" y="994947"/>
              <a:ext cx="1596793" cy="2291444"/>
              <a:chOff x="3721175" y="994947"/>
              <a:chExt cx="1596793" cy="2291444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45083A7B-BE1C-46CB-AF77-955CFB5645DA}"/>
                  </a:ext>
                </a:extLst>
              </p:cNvPr>
              <p:cNvGrpSpPr/>
              <p:nvPr/>
            </p:nvGrpSpPr>
            <p:grpSpPr>
              <a:xfrm>
                <a:off x="3721175" y="2660162"/>
                <a:ext cx="1596793" cy="626229"/>
                <a:chOff x="4316691" y="2660162"/>
                <a:chExt cx="1596793" cy="626229"/>
              </a:xfrm>
            </p:grpSpPr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D7FEF70-6C8A-4F43-8289-68670C1C0A63}"/>
                    </a:ext>
                  </a:extLst>
                </p:cNvPr>
                <p:cNvSpPr txBox="1"/>
                <p:nvPr/>
              </p:nvSpPr>
              <p:spPr bwMode="gray">
                <a:xfrm>
                  <a:off x="4316691" y="3009392"/>
                  <a:ext cx="1596793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spcBef>
                      <a:spcPts val="500"/>
                    </a:spcBef>
                  </a:pPr>
                  <a:r>
                    <a:rPr lang="en-US" sz="900" dirty="0"/>
                    <a:t>Of the world expected to live in urban centers </a:t>
                  </a:r>
                  <a:endParaRPr lang="en-US" sz="900" baseline="30000" dirty="0"/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D9C1BCD3-28E7-4A66-B548-6BE13EE70A68}"/>
                    </a:ext>
                  </a:extLst>
                </p:cNvPr>
                <p:cNvSpPr txBox="1"/>
                <p:nvPr/>
              </p:nvSpPr>
              <p:spPr bwMode="gray">
                <a:xfrm>
                  <a:off x="4316691" y="2660162"/>
                  <a:ext cx="657231" cy="3847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spcBef>
                      <a:spcPts val="500"/>
                    </a:spcBef>
                  </a:pPr>
                  <a:r>
                    <a:rPr lang="en-US" sz="2500" dirty="0">
                      <a:solidFill>
                        <a:schemeClr val="accent4"/>
                      </a:solidFill>
                      <a:latin typeface="+mj-lt"/>
                    </a:rPr>
                    <a:t>66%</a:t>
                  </a:r>
                </a:p>
              </p:txBody>
            </p:sp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861C647-49DF-4603-A101-0305D8C9782D}"/>
                  </a:ext>
                </a:extLst>
              </p:cNvPr>
              <p:cNvSpPr txBox="1"/>
              <p:nvPr/>
            </p:nvSpPr>
            <p:spPr bwMode="gray">
              <a:xfrm>
                <a:off x="3721175" y="994947"/>
                <a:ext cx="1191032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Bef>
                    <a:spcPts val="314"/>
                  </a:spcBef>
                </a:pPr>
                <a:r>
                  <a:rPr lang="en-US" sz="1000" i="1" dirty="0"/>
                  <a:t>Population Growth</a:t>
                </a:r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F8117498-1384-40B5-AC97-C7AE4345A0F2}"/>
                  </a:ext>
                </a:extLst>
              </p:cNvPr>
              <p:cNvGrpSpPr/>
              <p:nvPr/>
            </p:nvGrpSpPr>
            <p:grpSpPr>
              <a:xfrm>
                <a:off x="3721175" y="1231154"/>
                <a:ext cx="1596793" cy="626229"/>
                <a:chOff x="4335277" y="1528865"/>
                <a:chExt cx="1596793" cy="626229"/>
              </a:xfrm>
            </p:grpSpPr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760C95A8-09CE-47A2-812B-A14376EBF467}"/>
                    </a:ext>
                  </a:extLst>
                </p:cNvPr>
                <p:cNvSpPr txBox="1"/>
                <p:nvPr/>
              </p:nvSpPr>
              <p:spPr bwMode="gray">
                <a:xfrm>
                  <a:off x="4335277" y="1878095"/>
                  <a:ext cx="1596793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spcBef>
                      <a:spcPts val="500"/>
                    </a:spcBef>
                  </a:pPr>
                  <a:r>
                    <a:rPr lang="en-US" sz="900" dirty="0"/>
                    <a:t>Projected global population by 2050 </a:t>
                  </a:r>
                  <a:endParaRPr lang="en-US" sz="900" baseline="30000" dirty="0"/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8C69280E-BBC6-4740-BA25-7586F8C719D6}"/>
                    </a:ext>
                  </a:extLst>
                </p:cNvPr>
                <p:cNvSpPr txBox="1"/>
                <p:nvPr/>
              </p:nvSpPr>
              <p:spPr bwMode="gray">
                <a:xfrm>
                  <a:off x="4335277" y="1528865"/>
                  <a:ext cx="646011" cy="3847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spcBef>
                      <a:spcPts val="500"/>
                    </a:spcBef>
                  </a:pPr>
                  <a:r>
                    <a:rPr lang="en-US" sz="2500" dirty="0">
                      <a:solidFill>
                        <a:schemeClr val="accent4"/>
                      </a:solidFill>
                      <a:latin typeface="+mj-lt"/>
                    </a:rPr>
                    <a:t>9.7b</a:t>
                  </a:r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44EDF92A-D099-43CC-968D-9AAC13A3DB6E}"/>
                  </a:ext>
                </a:extLst>
              </p:cNvPr>
              <p:cNvGrpSpPr/>
              <p:nvPr/>
            </p:nvGrpSpPr>
            <p:grpSpPr>
              <a:xfrm>
                <a:off x="3721175" y="1945658"/>
                <a:ext cx="1596793" cy="626229"/>
                <a:chOff x="4335277" y="1840517"/>
                <a:chExt cx="1596793" cy="626229"/>
              </a:xfrm>
            </p:grpSpPr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0EF07C42-19AC-46CE-81BD-1AFB5F25C370}"/>
                    </a:ext>
                  </a:extLst>
                </p:cNvPr>
                <p:cNvSpPr txBox="1"/>
                <p:nvPr/>
              </p:nvSpPr>
              <p:spPr bwMode="gray">
                <a:xfrm>
                  <a:off x="4335277" y="2189747"/>
                  <a:ext cx="1596793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spcBef>
                      <a:spcPts val="500"/>
                    </a:spcBef>
                  </a:pPr>
                  <a:r>
                    <a:rPr lang="en-US" sz="900" dirty="0"/>
                    <a:t>Increase in food production required to meet demand</a:t>
                  </a:r>
                  <a:endParaRPr lang="en-US" sz="900" baseline="30000" dirty="0"/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67586EEA-57D0-4319-9DAF-863641E5DCFE}"/>
                    </a:ext>
                  </a:extLst>
                </p:cNvPr>
                <p:cNvSpPr txBox="1"/>
                <p:nvPr/>
              </p:nvSpPr>
              <p:spPr bwMode="gray">
                <a:xfrm>
                  <a:off x="4335277" y="1840517"/>
                  <a:ext cx="657231" cy="3847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spcBef>
                      <a:spcPts val="500"/>
                    </a:spcBef>
                  </a:pPr>
                  <a:r>
                    <a:rPr lang="en-US" sz="2500" dirty="0">
                      <a:solidFill>
                        <a:schemeClr val="accent4"/>
                      </a:solidFill>
                      <a:latin typeface="+mj-lt"/>
                    </a:rPr>
                    <a:t>70%</a:t>
                  </a:r>
                </a:p>
              </p:txBody>
            </p:sp>
          </p:grp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9D39853E-2C7B-4DBD-A194-B6B88739DA4B}"/>
                </a:ext>
              </a:extLst>
            </p:cNvPr>
            <p:cNvGrpSpPr/>
            <p:nvPr/>
          </p:nvGrpSpPr>
          <p:grpSpPr>
            <a:xfrm>
              <a:off x="4321918" y="1009940"/>
              <a:ext cx="1596795" cy="1715439"/>
              <a:chOff x="707797" y="994947"/>
              <a:chExt cx="1596795" cy="1715439"/>
            </a:xfrm>
          </p:grpSpPr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CE4E15BB-C64C-4482-8C62-5129DC2FFDED}"/>
                  </a:ext>
                </a:extLst>
              </p:cNvPr>
              <p:cNvSpPr txBox="1"/>
              <p:nvPr/>
            </p:nvSpPr>
            <p:spPr bwMode="gray">
              <a:xfrm>
                <a:off x="707797" y="994947"/>
                <a:ext cx="527388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Bef>
                    <a:spcPts val="314"/>
                  </a:spcBef>
                </a:pPr>
                <a:r>
                  <a:rPr lang="en-US" sz="1000" i="1" dirty="0"/>
                  <a:t>Farming</a:t>
                </a:r>
              </a:p>
            </p:txBody>
          </p: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2FF8533A-D839-4067-BC67-ACDDC37BFF99}"/>
                  </a:ext>
                </a:extLst>
              </p:cNvPr>
              <p:cNvGrpSpPr/>
              <p:nvPr/>
            </p:nvGrpSpPr>
            <p:grpSpPr>
              <a:xfrm>
                <a:off x="707797" y="1231154"/>
                <a:ext cx="1494683" cy="626229"/>
                <a:chOff x="1327477" y="1231154"/>
                <a:chExt cx="1494683" cy="626229"/>
              </a:xfrm>
            </p:grpSpPr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BD3519D8-4491-48A9-BDE5-770A1FCAAEB8}"/>
                    </a:ext>
                  </a:extLst>
                </p:cNvPr>
                <p:cNvSpPr txBox="1"/>
                <p:nvPr/>
              </p:nvSpPr>
              <p:spPr bwMode="gray">
                <a:xfrm>
                  <a:off x="1327480" y="1580384"/>
                  <a:ext cx="149468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spcBef>
                      <a:spcPts val="500"/>
                    </a:spcBef>
                  </a:pPr>
                  <a:r>
                    <a:rPr lang="en-US" sz="900" dirty="0"/>
                    <a:t>Farm debt in the United States as of 2019</a:t>
                  </a:r>
                  <a:endParaRPr lang="en-US" sz="900" baseline="30000" dirty="0"/>
                </a:p>
              </p:txBody>
            </p: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41D137CC-D4EA-4D1E-B36A-D2051DF055BF}"/>
                    </a:ext>
                  </a:extLst>
                </p:cNvPr>
                <p:cNvSpPr txBox="1"/>
                <p:nvPr/>
              </p:nvSpPr>
              <p:spPr bwMode="gray">
                <a:xfrm>
                  <a:off x="1327477" y="1231154"/>
                  <a:ext cx="899285" cy="3847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spcBef>
                      <a:spcPts val="500"/>
                    </a:spcBef>
                  </a:pPr>
                  <a:r>
                    <a:rPr lang="en-US" sz="2500" dirty="0">
                      <a:solidFill>
                        <a:schemeClr val="accent4"/>
                      </a:solidFill>
                      <a:latin typeface="+mj-lt"/>
                    </a:rPr>
                    <a:t>$416b</a:t>
                  </a:r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B1C74003-9718-4A8D-847D-8340D4FAF9B6}"/>
                  </a:ext>
                </a:extLst>
              </p:cNvPr>
              <p:cNvGrpSpPr/>
              <p:nvPr/>
            </p:nvGrpSpPr>
            <p:grpSpPr>
              <a:xfrm>
                <a:off x="707797" y="1945658"/>
                <a:ext cx="1596795" cy="764728"/>
                <a:chOff x="1327477" y="2061335"/>
                <a:chExt cx="1596795" cy="764728"/>
              </a:xfrm>
            </p:grpSpPr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9946B32F-22A1-400A-BCBD-84208ECB419F}"/>
                    </a:ext>
                  </a:extLst>
                </p:cNvPr>
                <p:cNvSpPr txBox="1"/>
                <p:nvPr/>
              </p:nvSpPr>
              <p:spPr bwMode="gray">
                <a:xfrm>
                  <a:off x="1327478" y="2410565"/>
                  <a:ext cx="1596794" cy="4154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spcBef>
                      <a:spcPts val="500"/>
                    </a:spcBef>
                  </a:pPr>
                  <a:r>
                    <a:rPr lang="en-US" sz="900" dirty="0"/>
                    <a:t>Decline in number of farms and ranches in the United States between 2012-2017</a:t>
                  </a:r>
                  <a:endParaRPr lang="en-US" sz="900" baseline="30000" dirty="0"/>
                </a:p>
              </p:txBody>
            </p: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23E34546-26DA-461C-8E07-67C6DE8700EE}"/>
                    </a:ext>
                  </a:extLst>
                </p:cNvPr>
                <p:cNvSpPr txBox="1"/>
                <p:nvPr/>
              </p:nvSpPr>
              <p:spPr bwMode="gray">
                <a:xfrm>
                  <a:off x="1327477" y="2061335"/>
                  <a:ext cx="484107" cy="3847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spcBef>
                      <a:spcPts val="500"/>
                    </a:spcBef>
                  </a:pPr>
                  <a:r>
                    <a:rPr lang="en-US" sz="2500" dirty="0">
                      <a:solidFill>
                        <a:schemeClr val="accent4"/>
                      </a:solidFill>
                      <a:latin typeface="+mj-lt"/>
                    </a:rPr>
                    <a:t>3%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77484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64D904-7154-4F9E-B012-695402607B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ACC9E6-5F86-48EF-A438-25255065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the Fringe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D1E7A-BDD9-42C1-B1BD-00C286F029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0195" y="657732"/>
            <a:ext cx="5842794" cy="184666"/>
          </a:xfrm>
        </p:spPr>
        <p:txBody>
          <a:bodyPr/>
          <a:lstStyle/>
          <a:p>
            <a:r>
              <a:rPr lang="en-US" dirty="0"/>
              <a:t>Trend Factors: Gov, Politics, Media, Public Health, Demography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F7C9ED-A911-4A6B-A2D8-95573360F1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D5F11D-CC13-4E24-B0B6-6C835A00E0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240D9-0E13-4AC6-A400-B1F1790D4775}"/>
              </a:ext>
            </a:extLst>
          </p:cNvPr>
          <p:cNvSpPr txBox="1"/>
          <p:nvPr/>
        </p:nvSpPr>
        <p:spPr>
          <a:xfrm>
            <a:off x="2862817" y="2251965"/>
            <a:ext cx="6751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900" b="1" dirty="0">
                <a:solidFill>
                  <a:schemeClr val="accent3"/>
                </a:solidFill>
              </a:rPr>
              <a:t>Future of Food &amp; Ag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2CC03D-AD40-482F-9FCF-881386B0A9F7}"/>
              </a:ext>
            </a:extLst>
          </p:cNvPr>
          <p:cNvSpPr txBox="1"/>
          <p:nvPr/>
        </p:nvSpPr>
        <p:spPr>
          <a:xfrm>
            <a:off x="2820286" y="2207584"/>
            <a:ext cx="760229" cy="36576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00"/>
              </a:spcBef>
            </a:pPr>
            <a:endParaRPr lang="en-US" sz="900" dirty="0" err="1">
              <a:solidFill>
                <a:schemeClr val="accent3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9E48368-27F2-48C8-BA8C-CB53B42159D8}"/>
              </a:ext>
            </a:extLst>
          </p:cNvPr>
          <p:cNvSpPr txBox="1"/>
          <p:nvPr/>
        </p:nvSpPr>
        <p:spPr>
          <a:xfrm>
            <a:off x="4843278" y="1450771"/>
            <a:ext cx="412750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Potato Lobby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1FA2068-D897-40C8-8C63-B693066F3320}"/>
              </a:ext>
            </a:extLst>
          </p:cNvPr>
          <p:cNvSpPr txBox="1"/>
          <p:nvPr/>
        </p:nvSpPr>
        <p:spPr>
          <a:xfrm>
            <a:off x="4406014" y="1454362"/>
            <a:ext cx="412750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Dairy Lobby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2DE76DC-B529-4526-9441-31F6EAFBFC6B}"/>
              </a:ext>
            </a:extLst>
          </p:cNvPr>
          <p:cNvSpPr txBox="1"/>
          <p:nvPr/>
        </p:nvSpPr>
        <p:spPr>
          <a:xfrm>
            <a:off x="5716361" y="1450770"/>
            <a:ext cx="412750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Sugar Lobby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35FA9DE-77B0-49B9-8F03-8F183A3E099B}"/>
              </a:ext>
            </a:extLst>
          </p:cNvPr>
          <p:cNvSpPr txBox="1"/>
          <p:nvPr/>
        </p:nvSpPr>
        <p:spPr>
          <a:xfrm>
            <a:off x="5280066" y="1450770"/>
            <a:ext cx="412750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Corn Lobby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EB5E09E-A06E-495D-B35F-8860677326D7}"/>
              </a:ext>
            </a:extLst>
          </p:cNvPr>
          <p:cNvSpPr txBox="1"/>
          <p:nvPr/>
        </p:nvSpPr>
        <p:spPr>
          <a:xfrm>
            <a:off x="4786792" y="2405853"/>
            <a:ext cx="412750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Fast Food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BE245E5-2ACA-40AC-A6B1-FFE5B6E10435}"/>
              </a:ext>
            </a:extLst>
          </p:cNvPr>
          <p:cNvSpPr txBox="1"/>
          <p:nvPr/>
        </p:nvSpPr>
        <p:spPr>
          <a:xfrm>
            <a:off x="4209312" y="2245142"/>
            <a:ext cx="633966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Restaurants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ED51AD4-AF76-4624-8BA8-3A3028F5A6F2}"/>
              </a:ext>
            </a:extLst>
          </p:cNvPr>
          <p:cNvSpPr txBox="1"/>
          <p:nvPr/>
        </p:nvSpPr>
        <p:spPr>
          <a:xfrm>
            <a:off x="5313799" y="2405853"/>
            <a:ext cx="531997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Vending Machines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FD806F8-72A0-4077-A6ED-823D7C645035}"/>
              </a:ext>
            </a:extLst>
          </p:cNvPr>
          <p:cNvSpPr txBox="1"/>
          <p:nvPr/>
        </p:nvSpPr>
        <p:spPr>
          <a:xfrm>
            <a:off x="3736896" y="2124582"/>
            <a:ext cx="461778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Farmers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43A75A6-CC96-4B37-B824-D3432AA079D1}"/>
              </a:ext>
            </a:extLst>
          </p:cNvPr>
          <p:cNvSpPr txBox="1"/>
          <p:nvPr/>
        </p:nvSpPr>
        <p:spPr>
          <a:xfrm>
            <a:off x="3625998" y="2382902"/>
            <a:ext cx="583314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Consumers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D56832C-ADF7-4C5E-ABF7-5A9C9FD9CE60}"/>
              </a:ext>
            </a:extLst>
          </p:cNvPr>
          <p:cNvSpPr txBox="1"/>
          <p:nvPr/>
        </p:nvSpPr>
        <p:spPr>
          <a:xfrm>
            <a:off x="5045457" y="2720889"/>
            <a:ext cx="10417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Companies Relying on Vending Machines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60ABF673-C699-4C58-99B8-3B960D6F523C}"/>
              </a:ext>
            </a:extLst>
          </p:cNvPr>
          <p:cNvSpPr txBox="1"/>
          <p:nvPr/>
        </p:nvSpPr>
        <p:spPr>
          <a:xfrm>
            <a:off x="4556037" y="1903082"/>
            <a:ext cx="874051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Farm-to-Table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2B76F43-0156-43BE-AE32-B74DB28BC41D}"/>
              </a:ext>
            </a:extLst>
          </p:cNvPr>
          <p:cNvSpPr txBox="1"/>
          <p:nvPr/>
        </p:nvSpPr>
        <p:spPr>
          <a:xfrm>
            <a:off x="1809603" y="2339595"/>
            <a:ext cx="965200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Environmentalism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4901E38-E019-4480-B186-9A19E1220A19}"/>
              </a:ext>
            </a:extLst>
          </p:cNvPr>
          <p:cNvSpPr txBox="1"/>
          <p:nvPr/>
        </p:nvSpPr>
        <p:spPr>
          <a:xfrm>
            <a:off x="1900780" y="3221673"/>
            <a:ext cx="68085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Food Waste As Energy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094F5764-B8D4-435B-A867-0951408F244B}"/>
              </a:ext>
            </a:extLst>
          </p:cNvPr>
          <p:cNvSpPr txBox="1"/>
          <p:nvPr/>
        </p:nvSpPr>
        <p:spPr>
          <a:xfrm>
            <a:off x="1705778" y="2806026"/>
            <a:ext cx="6808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Food Waste &amp; Recycling Services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A1125A2-699B-482B-A46A-FECBF7B2CFDD}"/>
              </a:ext>
            </a:extLst>
          </p:cNvPr>
          <p:cNvSpPr txBox="1"/>
          <p:nvPr/>
        </p:nvSpPr>
        <p:spPr>
          <a:xfrm>
            <a:off x="2070219" y="1532402"/>
            <a:ext cx="68085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Food Shortages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6BCC68C-4BCC-478A-A80B-AF2B8C18730D}"/>
              </a:ext>
            </a:extLst>
          </p:cNvPr>
          <p:cNvSpPr txBox="1"/>
          <p:nvPr/>
        </p:nvSpPr>
        <p:spPr>
          <a:xfrm>
            <a:off x="1231030" y="1731111"/>
            <a:ext cx="769309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Veganism/ Vegetarianism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FDA1233-ED98-4D21-BBAB-85DCD658D2CB}"/>
              </a:ext>
            </a:extLst>
          </p:cNvPr>
          <p:cNvSpPr txBox="1"/>
          <p:nvPr/>
        </p:nvSpPr>
        <p:spPr>
          <a:xfrm>
            <a:off x="2211310" y="2494308"/>
            <a:ext cx="53366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Climate Change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A6129F7-77D8-4154-A78B-B9657DFEF050}"/>
              </a:ext>
            </a:extLst>
          </p:cNvPr>
          <p:cNvSpPr txBox="1"/>
          <p:nvPr/>
        </p:nvSpPr>
        <p:spPr>
          <a:xfrm>
            <a:off x="804346" y="1405966"/>
            <a:ext cx="680852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Obesity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64394DE2-5CFB-4FD9-B4A1-D4B99AED6338}"/>
              </a:ext>
            </a:extLst>
          </p:cNvPr>
          <p:cNvSpPr txBox="1"/>
          <p:nvPr/>
        </p:nvSpPr>
        <p:spPr>
          <a:xfrm>
            <a:off x="1275259" y="897306"/>
            <a:ext cx="68085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“Whole Foods” Fads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755C6B8-9A0D-4B5D-878C-1B0576DD33CA}"/>
              </a:ext>
            </a:extLst>
          </p:cNvPr>
          <p:cNvSpPr txBox="1"/>
          <p:nvPr/>
        </p:nvSpPr>
        <p:spPr>
          <a:xfrm>
            <a:off x="2820286" y="954780"/>
            <a:ext cx="6808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School Lunch Programs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1F4FB1C-19EE-4773-AFC1-2095496C3353}"/>
              </a:ext>
            </a:extLst>
          </p:cNvPr>
          <p:cNvSpPr txBox="1"/>
          <p:nvPr/>
        </p:nvSpPr>
        <p:spPr>
          <a:xfrm>
            <a:off x="2084844" y="1218307"/>
            <a:ext cx="68085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Food Insecurity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6180697-FB02-4537-9484-2885321CC472}"/>
              </a:ext>
            </a:extLst>
          </p:cNvPr>
          <p:cNvSpPr txBox="1"/>
          <p:nvPr/>
        </p:nvSpPr>
        <p:spPr>
          <a:xfrm>
            <a:off x="1199570" y="2076614"/>
            <a:ext cx="680852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Convenience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6358660-ACC7-421D-9E10-D4C0BBFB3440}"/>
              </a:ext>
            </a:extLst>
          </p:cNvPr>
          <p:cNvSpPr txBox="1"/>
          <p:nvPr/>
        </p:nvSpPr>
        <p:spPr>
          <a:xfrm>
            <a:off x="984471" y="2801562"/>
            <a:ext cx="68085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Food Packaging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7000A6C-FCE6-425F-AFE0-F05E2092FFB2}"/>
              </a:ext>
            </a:extLst>
          </p:cNvPr>
          <p:cNvSpPr txBox="1"/>
          <p:nvPr/>
        </p:nvSpPr>
        <p:spPr>
          <a:xfrm>
            <a:off x="1023102" y="3250073"/>
            <a:ext cx="68085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Lack of Food Education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AA3AEBE-27BB-4710-A2EF-818D085BBF4B}"/>
              </a:ext>
            </a:extLst>
          </p:cNvPr>
          <p:cNvSpPr txBox="1"/>
          <p:nvPr/>
        </p:nvSpPr>
        <p:spPr>
          <a:xfrm>
            <a:off x="757981" y="3973611"/>
            <a:ext cx="680852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Advertising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C5AFBB2-C9E8-4164-BBE0-95B3D122AAF7}"/>
              </a:ext>
            </a:extLst>
          </p:cNvPr>
          <p:cNvSpPr txBox="1"/>
          <p:nvPr/>
        </p:nvSpPr>
        <p:spPr>
          <a:xfrm>
            <a:off x="3627359" y="1115972"/>
            <a:ext cx="680852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GMO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4BEB3217-171B-467B-A999-BBB55093D5EC}"/>
              </a:ext>
            </a:extLst>
          </p:cNvPr>
          <p:cNvSpPr txBox="1"/>
          <p:nvPr/>
        </p:nvSpPr>
        <p:spPr>
          <a:xfrm>
            <a:off x="2285892" y="3782506"/>
            <a:ext cx="680852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Beyond Meat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20069C0-0AD1-4DDF-878C-EA9B0F37683C}"/>
              </a:ext>
            </a:extLst>
          </p:cNvPr>
          <p:cNvSpPr txBox="1"/>
          <p:nvPr/>
        </p:nvSpPr>
        <p:spPr>
          <a:xfrm>
            <a:off x="1571046" y="3707943"/>
            <a:ext cx="68085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Impossible Burger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A115C2FD-26B4-4CD4-AD3C-A104EEDCE42D}"/>
              </a:ext>
            </a:extLst>
          </p:cNvPr>
          <p:cNvSpPr txBox="1"/>
          <p:nvPr/>
        </p:nvSpPr>
        <p:spPr>
          <a:xfrm>
            <a:off x="269846" y="1124111"/>
            <a:ext cx="68085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Health Wearables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BB4B9E0-90A9-4B0F-8A5E-244587116C7D}"/>
              </a:ext>
            </a:extLst>
          </p:cNvPr>
          <p:cNvSpPr txBox="1"/>
          <p:nvPr/>
        </p:nvSpPr>
        <p:spPr>
          <a:xfrm>
            <a:off x="3148727" y="2636544"/>
            <a:ext cx="680852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Automation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8BF099A-3088-4FB8-8C5E-2DC9E141B96A}"/>
              </a:ext>
            </a:extLst>
          </p:cNvPr>
          <p:cNvSpPr txBox="1"/>
          <p:nvPr/>
        </p:nvSpPr>
        <p:spPr>
          <a:xfrm>
            <a:off x="2612103" y="2825027"/>
            <a:ext cx="68085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Robotics in Farming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DFE54079-0F2A-4A3B-BEDB-8D6F5AD77281}"/>
              </a:ext>
            </a:extLst>
          </p:cNvPr>
          <p:cNvSpPr txBox="1"/>
          <p:nvPr/>
        </p:nvSpPr>
        <p:spPr>
          <a:xfrm>
            <a:off x="2626318" y="3155403"/>
            <a:ext cx="680852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Drones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B0D15539-CF43-4DC6-809B-D64BBD99693D}"/>
              </a:ext>
            </a:extLst>
          </p:cNvPr>
          <p:cNvSpPr txBox="1"/>
          <p:nvPr/>
        </p:nvSpPr>
        <p:spPr>
          <a:xfrm>
            <a:off x="3240089" y="3352573"/>
            <a:ext cx="68085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Urban Farming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338385D-5F7C-42D9-9376-C6BAF54F9969}"/>
              </a:ext>
            </a:extLst>
          </p:cNvPr>
          <p:cNvSpPr txBox="1"/>
          <p:nvPr/>
        </p:nvSpPr>
        <p:spPr>
          <a:xfrm>
            <a:off x="3355122" y="3040625"/>
            <a:ext cx="68085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Vertical Farming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B908B242-0776-415C-AEDE-CF2AD05E38B3}"/>
              </a:ext>
            </a:extLst>
          </p:cNvPr>
          <p:cNvSpPr txBox="1"/>
          <p:nvPr/>
        </p:nvSpPr>
        <p:spPr>
          <a:xfrm>
            <a:off x="3331411" y="2822097"/>
            <a:ext cx="680852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Tesla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1E5E1B52-D867-4E3C-8EC8-3B122DED9B0C}"/>
              </a:ext>
            </a:extLst>
          </p:cNvPr>
          <p:cNvSpPr txBox="1"/>
          <p:nvPr/>
        </p:nvSpPr>
        <p:spPr>
          <a:xfrm>
            <a:off x="3024618" y="1788377"/>
            <a:ext cx="6808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Communities Around Farming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4134152B-BA52-4533-AE71-AC9821CDB42A}"/>
              </a:ext>
            </a:extLst>
          </p:cNvPr>
          <p:cNvSpPr txBox="1"/>
          <p:nvPr/>
        </p:nvSpPr>
        <p:spPr>
          <a:xfrm>
            <a:off x="2788713" y="1586569"/>
            <a:ext cx="680852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Food Deserts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022BC7A-ACCE-4931-87F9-814E74528BA8}"/>
              </a:ext>
            </a:extLst>
          </p:cNvPr>
          <p:cNvSpPr txBox="1"/>
          <p:nvPr/>
        </p:nvSpPr>
        <p:spPr>
          <a:xfrm>
            <a:off x="4612389" y="1124124"/>
            <a:ext cx="680852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USDA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1F4F2BAF-A016-4ACA-8BD6-9B475D7395E6}"/>
              </a:ext>
            </a:extLst>
          </p:cNvPr>
          <p:cNvSpPr txBox="1"/>
          <p:nvPr/>
        </p:nvSpPr>
        <p:spPr>
          <a:xfrm>
            <a:off x="1529720" y="1214884"/>
            <a:ext cx="492893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Food Pyramid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4D0B156E-9BCA-447C-BCB8-1ABA6C677448}"/>
              </a:ext>
            </a:extLst>
          </p:cNvPr>
          <p:cNvSpPr txBox="1"/>
          <p:nvPr/>
        </p:nvSpPr>
        <p:spPr>
          <a:xfrm>
            <a:off x="3662881" y="1457789"/>
            <a:ext cx="680852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Perdue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CB19D8C5-35D7-419A-83DC-380924EFEA7F}"/>
              </a:ext>
            </a:extLst>
          </p:cNvPr>
          <p:cNvSpPr txBox="1"/>
          <p:nvPr/>
        </p:nvSpPr>
        <p:spPr>
          <a:xfrm>
            <a:off x="3645919" y="1295019"/>
            <a:ext cx="680852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Monsanto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9E89324-1F6A-4300-BA02-E778FFC1D72D}"/>
              </a:ext>
            </a:extLst>
          </p:cNvPr>
          <p:cNvSpPr txBox="1"/>
          <p:nvPr/>
        </p:nvSpPr>
        <p:spPr>
          <a:xfrm>
            <a:off x="4141862" y="2780038"/>
            <a:ext cx="680852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Amazon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E2D6A90A-78CA-4B48-BD6B-CF7DC76C0E23}"/>
              </a:ext>
            </a:extLst>
          </p:cNvPr>
          <p:cNvSpPr txBox="1"/>
          <p:nvPr/>
        </p:nvSpPr>
        <p:spPr>
          <a:xfrm>
            <a:off x="4003307" y="2607979"/>
            <a:ext cx="680852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Whole Foods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FF2FF899-FDD2-4F97-AD3D-673596F2D243}"/>
              </a:ext>
            </a:extLst>
          </p:cNvPr>
          <p:cNvSpPr txBox="1"/>
          <p:nvPr/>
        </p:nvSpPr>
        <p:spPr>
          <a:xfrm>
            <a:off x="603181" y="2403164"/>
            <a:ext cx="6063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People Growing Own Food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9A6B6ADF-8058-4A53-BAD3-0F5F213FC23F}"/>
              </a:ext>
            </a:extLst>
          </p:cNvPr>
          <p:cNvSpPr txBox="1"/>
          <p:nvPr/>
        </p:nvSpPr>
        <p:spPr>
          <a:xfrm>
            <a:off x="4944176" y="2113359"/>
            <a:ext cx="87405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Food Delivery Services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839EE2D-0709-4230-AE7C-A53365DE2274}"/>
              </a:ext>
            </a:extLst>
          </p:cNvPr>
          <p:cNvSpPr txBox="1"/>
          <p:nvPr/>
        </p:nvSpPr>
        <p:spPr>
          <a:xfrm>
            <a:off x="1005288" y="1196604"/>
            <a:ext cx="461778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Diets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324768BC-BB79-4976-9D85-B0F7EA30B533}"/>
              </a:ext>
            </a:extLst>
          </p:cNvPr>
          <p:cNvSpPr txBox="1"/>
          <p:nvPr/>
        </p:nvSpPr>
        <p:spPr>
          <a:xfrm>
            <a:off x="366924" y="850967"/>
            <a:ext cx="78211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Meal Replacements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9C79DF1A-82CC-4E1E-A6C7-CF38195D27AF}"/>
              </a:ext>
            </a:extLst>
          </p:cNvPr>
          <p:cNvSpPr txBox="1"/>
          <p:nvPr/>
        </p:nvSpPr>
        <p:spPr>
          <a:xfrm>
            <a:off x="4095260" y="2994939"/>
            <a:ext cx="46177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Trucking Industry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3D162DDF-79D6-4804-9678-2A84F436F898}"/>
              </a:ext>
            </a:extLst>
          </p:cNvPr>
          <p:cNvSpPr txBox="1"/>
          <p:nvPr/>
        </p:nvSpPr>
        <p:spPr>
          <a:xfrm>
            <a:off x="4612389" y="3239205"/>
            <a:ext cx="46177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Shipping Industry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DF610CA0-FE9A-4A20-BE6D-D8A804490794}"/>
              </a:ext>
            </a:extLst>
          </p:cNvPr>
          <p:cNvSpPr txBox="1"/>
          <p:nvPr/>
        </p:nvSpPr>
        <p:spPr>
          <a:xfrm>
            <a:off x="3681200" y="1606051"/>
            <a:ext cx="563797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Pesticides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A11034EE-7D72-4060-8812-11AEA196E000}"/>
              </a:ext>
            </a:extLst>
          </p:cNvPr>
          <p:cNvSpPr txBox="1"/>
          <p:nvPr/>
        </p:nvSpPr>
        <p:spPr>
          <a:xfrm>
            <a:off x="4245934" y="2421943"/>
            <a:ext cx="461778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Grocers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AC77F8FD-9A33-4060-B780-F122B4FAEB96}"/>
              </a:ext>
            </a:extLst>
          </p:cNvPr>
          <p:cNvSpPr txBox="1"/>
          <p:nvPr/>
        </p:nvSpPr>
        <p:spPr>
          <a:xfrm>
            <a:off x="2275444" y="1915437"/>
            <a:ext cx="4617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Animal Rights Activists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B649B066-5B60-4A32-8D7C-498CD5152C36}"/>
              </a:ext>
            </a:extLst>
          </p:cNvPr>
          <p:cNvSpPr txBox="1"/>
          <p:nvPr/>
        </p:nvSpPr>
        <p:spPr>
          <a:xfrm>
            <a:off x="1253715" y="2511218"/>
            <a:ext cx="91211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Environmentalist Groups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E50DC746-BFEF-46C0-A264-89E21BA62354}"/>
              </a:ext>
            </a:extLst>
          </p:cNvPr>
          <p:cNvSpPr txBox="1"/>
          <p:nvPr/>
        </p:nvSpPr>
        <p:spPr>
          <a:xfrm>
            <a:off x="394014" y="1615328"/>
            <a:ext cx="606365" cy="492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Keto, Paleo, Whole30, Fasting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A0A90843-9619-4B8E-91FC-A6C129A7EF99}"/>
              </a:ext>
            </a:extLst>
          </p:cNvPr>
          <p:cNvSpPr txBox="1"/>
          <p:nvPr/>
        </p:nvSpPr>
        <p:spPr>
          <a:xfrm>
            <a:off x="4279371" y="2066095"/>
            <a:ext cx="606365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Animals</a:t>
            </a: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40403742-FAB7-4A4B-8C91-68B5D0B7C2F8}"/>
              </a:ext>
            </a:extLst>
          </p:cNvPr>
          <p:cNvSpPr/>
          <p:nvPr/>
        </p:nvSpPr>
        <p:spPr bwMode="gray">
          <a:xfrm rot="19331877">
            <a:off x="2099319" y="2642191"/>
            <a:ext cx="1998110" cy="155133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57A831C6-A5EC-4341-B25C-5A71571E5BA8}"/>
              </a:ext>
            </a:extLst>
          </p:cNvPr>
          <p:cNvSpPr/>
          <p:nvPr/>
        </p:nvSpPr>
        <p:spPr bwMode="gray">
          <a:xfrm rot="19331877">
            <a:off x="3597335" y="1067061"/>
            <a:ext cx="858914" cy="100648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BB00248-FC44-45ED-912F-55CC3D042D74}"/>
              </a:ext>
            </a:extLst>
          </p:cNvPr>
          <p:cNvSpPr txBox="1"/>
          <p:nvPr/>
        </p:nvSpPr>
        <p:spPr>
          <a:xfrm>
            <a:off x="3719166" y="1748028"/>
            <a:ext cx="730070" cy="1231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800" dirty="0"/>
              <a:t>Gene Editing</a:t>
            </a:r>
          </a:p>
        </p:txBody>
      </p:sp>
    </p:spTree>
    <p:extLst>
      <p:ext uri="{BB962C8B-B14F-4D97-AF65-F5344CB8AC3E}">
        <p14:creationId xmlns:p14="http://schemas.microsoft.com/office/powerpoint/2010/main" val="558869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D715C5-59CB-471D-8EC7-C2DBB30B6D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D117FB-67C9-4704-A9C5-F323CA942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94" y="317005"/>
            <a:ext cx="5557898" cy="249299"/>
          </a:xfrm>
        </p:spPr>
        <p:txBody>
          <a:bodyPr/>
          <a:lstStyle/>
          <a:p>
            <a:r>
              <a:rPr lang="en-US" dirty="0"/>
              <a:t>An Automated, Urban, and Lab-Based Oligopoly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77229-AE3C-4AF9-8166-D9380B1220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FAB3D-CEB8-4F14-B756-C27C7F47462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790E769-E2AE-4FC4-8E57-307D9BF560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951B54C-B337-4873-8C65-53C8C1EC80BF}"/>
              </a:ext>
            </a:extLst>
          </p:cNvPr>
          <p:cNvCxnSpPr>
            <a:cxnSpLocks/>
          </p:cNvCxnSpPr>
          <p:nvPr/>
        </p:nvCxnSpPr>
        <p:spPr bwMode="gray">
          <a:xfrm>
            <a:off x="2500658" y="2750847"/>
            <a:ext cx="0" cy="3351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71614CC-9682-4F07-895B-CB57FAE148C6}"/>
              </a:ext>
            </a:extLst>
          </p:cNvPr>
          <p:cNvCxnSpPr>
            <a:cxnSpLocks/>
          </p:cNvCxnSpPr>
          <p:nvPr/>
        </p:nvCxnSpPr>
        <p:spPr bwMode="gray">
          <a:xfrm>
            <a:off x="4708937" y="2750847"/>
            <a:ext cx="0" cy="3351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7A92E31-80B7-4915-9D20-C8351A826824}"/>
              </a:ext>
            </a:extLst>
          </p:cNvPr>
          <p:cNvSpPr txBox="1"/>
          <p:nvPr/>
        </p:nvSpPr>
        <p:spPr bwMode="gray">
          <a:xfrm>
            <a:off x="272495" y="1716130"/>
            <a:ext cx="458585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/>
              <a:t>Evolution of Food and Agriculture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EF37D8-6FEB-4016-9FDD-82C682893DEB}"/>
              </a:ext>
            </a:extLst>
          </p:cNvPr>
          <p:cNvSpPr txBox="1"/>
          <p:nvPr/>
        </p:nvSpPr>
        <p:spPr bwMode="gray">
          <a:xfrm>
            <a:off x="718434" y="2287938"/>
            <a:ext cx="1312383" cy="4078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800" b="1" dirty="0"/>
              <a:t>Probable (5-10 Years)</a:t>
            </a:r>
          </a:p>
          <a:p>
            <a:pPr>
              <a:spcBef>
                <a:spcPts val="300"/>
              </a:spcBef>
            </a:pPr>
            <a:r>
              <a:rPr lang="en-US" sz="800" dirty="0"/>
              <a:t>Wide-Spread Robotic Farming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55C41FC-412B-4A01-AF1B-835E0CE019C7}"/>
              </a:ext>
            </a:extLst>
          </p:cNvPr>
          <p:cNvCxnSpPr>
            <a:cxnSpLocks/>
          </p:cNvCxnSpPr>
          <p:nvPr/>
        </p:nvCxnSpPr>
        <p:spPr bwMode="gray">
          <a:xfrm>
            <a:off x="549695" y="2750847"/>
            <a:ext cx="0" cy="3351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C0EEE76-32AC-49FD-A6A9-4BA4EA64D89D}"/>
              </a:ext>
            </a:extLst>
          </p:cNvPr>
          <p:cNvSpPr txBox="1"/>
          <p:nvPr/>
        </p:nvSpPr>
        <p:spPr bwMode="gray">
          <a:xfrm>
            <a:off x="2679684" y="2287938"/>
            <a:ext cx="1386472" cy="4078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800" b="1" dirty="0"/>
              <a:t>Plausible (10-50 Years)</a:t>
            </a:r>
            <a:endParaRPr lang="en-US" sz="800" dirty="0"/>
          </a:p>
          <a:p>
            <a:pPr>
              <a:spcBef>
                <a:spcPts val="300"/>
              </a:spcBef>
            </a:pPr>
            <a:r>
              <a:rPr lang="en-US" sz="800" dirty="0"/>
              <a:t>Transition to Local, Vertical Farming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90EAEC-902D-4005-BF86-97F28022B2FA}"/>
              </a:ext>
            </a:extLst>
          </p:cNvPr>
          <p:cNvSpPr txBox="1"/>
          <p:nvPr/>
        </p:nvSpPr>
        <p:spPr bwMode="gray">
          <a:xfrm>
            <a:off x="4804212" y="2287938"/>
            <a:ext cx="127807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 dirty="0"/>
              <a:t>Possible (50+ Years)</a:t>
            </a:r>
          </a:p>
          <a:p>
            <a:r>
              <a:rPr lang="en-US" sz="800" dirty="0"/>
              <a:t>Lab-Grown Food Under A New Food Cartel </a:t>
            </a:r>
          </a:p>
          <a:p>
            <a:endParaRPr lang="en-US" sz="800" b="1" dirty="0"/>
          </a:p>
        </p:txBody>
      </p:sp>
      <p:sp>
        <p:nvSpPr>
          <p:cNvPr id="37" name="Right Arrow 16">
            <a:extLst>
              <a:ext uri="{FF2B5EF4-FFF2-40B4-BE49-F238E27FC236}">
                <a16:creationId xmlns:a16="http://schemas.microsoft.com/office/drawing/2014/main" id="{57E942B6-4D92-41D5-AE0C-CCDF1E27437A}"/>
              </a:ext>
            </a:extLst>
          </p:cNvPr>
          <p:cNvSpPr/>
          <p:nvPr/>
        </p:nvSpPr>
        <p:spPr bwMode="gray">
          <a:xfrm>
            <a:off x="281226" y="2834597"/>
            <a:ext cx="5849143" cy="457200"/>
          </a:xfrm>
          <a:prstGeom prst="rightArrow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defTabSz="1463675"/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3512412-94D1-4BF2-96B8-E9190C7A160A}"/>
              </a:ext>
            </a:extLst>
          </p:cNvPr>
          <p:cNvSpPr txBox="1"/>
          <p:nvPr/>
        </p:nvSpPr>
        <p:spPr bwMode="gray">
          <a:xfrm>
            <a:off x="549695" y="2993949"/>
            <a:ext cx="87637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5-10 Years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3AE330-C6B7-489D-BDFE-4B6438B0421A}"/>
              </a:ext>
            </a:extLst>
          </p:cNvPr>
          <p:cNvSpPr txBox="1"/>
          <p:nvPr/>
        </p:nvSpPr>
        <p:spPr bwMode="gray">
          <a:xfrm>
            <a:off x="2500658" y="2993949"/>
            <a:ext cx="87637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10-50 Years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7A52DF-978F-4526-849A-B5A02EF8DE7E}"/>
              </a:ext>
            </a:extLst>
          </p:cNvPr>
          <p:cNvSpPr txBox="1"/>
          <p:nvPr/>
        </p:nvSpPr>
        <p:spPr bwMode="gray">
          <a:xfrm>
            <a:off x="4708937" y="2993949"/>
            <a:ext cx="87637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50+ Years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3AC76E6-5BCC-48F7-9C66-B9A17F848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300043"/>
            <a:ext cx="365760" cy="35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EB345D7-E9D7-4488-B4F8-CD4B461C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522" y="2304920"/>
            <a:ext cx="332415" cy="3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E6CE2057-3854-481E-9C3A-AEC25F211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541" y="2156616"/>
            <a:ext cx="182880" cy="1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4C6E5C50-1286-4FA1-BF65-1BA0BD3D9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283" y="2349652"/>
            <a:ext cx="182880" cy="1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>
            <a:extLst>
              <a:ext uri="{FF2B5EF4-FFF2-40B4-BE49-F238E27FC236}">
                <a16:creationId xmlns:a16="http://schemas.microsoft.com/office/drawing/2014/main" id="{7B838647-F7F7-4B17-82E0-CEB84D7C8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02" y="2542688"/>
            <a:ext cx="182880" cy="1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789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2AF100-72A0-435F-8034-80C5A614FE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44E43B-3C7C-48DC-8737-CA786BF0E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94" y="317005"/>
            <a:ext cx="5212080" cy="249299"/>
          </a:xfrm>
        </p:spPr>
        <p:txBody>
          <a:bodyPr/>
          <a:lstStyle/>
          <a:p>
            <a:r>
              <a:rPr lang="en-US" dirty="0"/>
              <a:t>Probable: Wide-Spread Robotic Farming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262FD9-415B-43E7-8D1E-5117A54536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5-10 Years into The Future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7637F5-BD72-4FDB-BAED-1AE1CA2784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6501A-0FEB-4DFD-8CD5-026F43782A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A9273C-2AC7-499C-BA79-53CB81902ECB}"/>
              </a:ext>
            </a:extLst>
          </p:cNvPr>
          <p:cNvSpPr txBox="1"/>
          <p:nvPr/>
        </p:nvSpPr>
        <p:spPr bwMode="gray">
          <a:xfrm>
            <a:off x="3890963" y="1628633"/>
            <a:ext cx="1617044" cy="7463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900" b="1" dirty="0"/>
              <a:t>Tech Assisted Farming</a:t>
            </a:r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Plant/Soil Analytics</a:t>
            </a:r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Sensors</a:t>
            </a:r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Advanced Machinery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3AA2D1-C207-4CD2-AE8A-CCA5F72B547A}"/>
              </a:ext>
            </a:extLst>
          </p:cNvPr>
          <p:cNvSpPr txBox="1"/>
          <p:nvPr/>
        </p:nvSpPr>
        <p:spPr bwMode="gray">
          <a:xfrm>
            <a:off x="3890963" y="2529500"/>
            <a:ext cx="1865498" cy="3411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900" b="1" dirty="0"/>
              <a:t>New Farming</a:t>
            </a:r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Indoor and Vertical Farming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FB2B5E-C241-4F8E-9BCC-63521DD34A0F}"/>
              </a:ext>
            </a:extLst>
          </p:cNvPr>
          <p:cNvSpPr txBox="1"/>
          <p:nvPr/>
        </p:nvSpPr>
        <p:spPr bwMode="gray">
          <a:xfrm>
            <a:off x="3890963" y="3025129"/>
            <a:ext cx="2023911" cy="5437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900" b="1" dirty="0"/>
              <a:t>Revolutionary Farming</a:t>
            </a:r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Clean Meats</a:t>
            </a:r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900" dirty="0"/>
              <a:t>Produce meat from animal cells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3A2F2B-E59D-4A0A-8BD5-857D5A4A739B}"/>
              </a:ext>
            </a:extLst>
          </p:cNvPr>
          <p:cNvGrpSpPr/>
          <p:nvPr/>
        </p:nvGrpSpPr>
        <p:grpSpPr>
          <a:xfrm>
            <a:off x="386372" y="1617569"/>
            <a:ext cx="2748941" cy="922817"/>
            <a:chOff x="672122" y="3558491"/>
            <a:chExt cx="2748941" cy="922817"/>
          </a:xfrm>
        </p:grpSpPr>
        <p:sp>
          <p:nvSpPr>
            <p:cNvPr id="11" name="Text Placeholder 1">
              <a:extLst>
                <a:ext uri="{FF2B5EF4-FFF2-40B4-BE49-F238E27FC236}">
                  <a16:creationId xmlns:a16="http://schemas.microsoft.com/office/drawing/2014/main" id="{784DA1CC-5D0D-47DF-9326-CB624BEB943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72122" y="3558491"/>
              <a:ext cx="2748941" cy="922817"/>
            </a:xfrm>
            <a:custGeom>
              <a:avLst/>
              <a:gdLst>
                <a:gd name="connsiteX0" fmla="*/ 0 w 2167214"/>
                <a:gd name="connsiteY0" fmla="*/ 0 h 2248225"/>
                <a:gd name="connsiteX1" fmla="*/ 2167214 w 2167214"/>
                <a:gd name="connsiteY1" fmla="*/ 0 h 2248225"/>
                <a:gd name="connsiteX2" fmla="*/ 2167214 w 2167214"/>
                <a:gd name="connsiteY2" fmla="*/ 2248225 h 2248225"/>
                <a:gd name="connsiteX3" fmla="*/ 0 w 2167214"/>
                <a:gd name="connsiteY3" fmla="*/ 2248225 h 2248225"/>
                <a:gd name="connsiteX4" fmla="*/ 0 w 2167214"/>
                <a:gd name="connsiteY4" fmla="*/ 0 h 2248225"/>
                <a:gd name="connsiteX0" fmla="*/ 2158285 w 2167214"/>
                <a:gd name="connsiteY0" fmla="*/ 2281454 h 2248225"/>
                <a:gd name="connsiteX1" fmla="*/ -3446 w 2167214"/>
                <a:gd name="connsiteY1" fmla="*/ 2274214 h 2248225"/>
                <a:gd name="connsiteX0" fmla="*/ 3446 w 2176018"/>
                <a:gd name="connsiteY0" fmla="*/ 0 h 2274214"/>
                <a:gd name="connsiteX1" fmla="*/ 2170660 w 2176018"/>
                <a:gd name="connsiteY1" fmla="*/ 0 h 2274214"/>
                <a:gd name="connsiteX2" fmla="*/ 2170660 w 2176018"/>
                <a:gd name="connsiteY2" fmla="*/ 2248225 h 2274214"/>
                <a:gd name="connsiteX3" fmla="*/ 3446 w 2176018"/>
                <a:gd name="connsiteY3" fmla="*/ 2248225 h 2274214"/>
                <a:gd name="connsiteX4" fmla="*/ 3446 w 2176018"/>
                <a:gd name="connsiteY4" fmla="*/ 0 h 2274214"/>
                <a:gd name="connsiteX0" fmla="*/ 2176018 w 2176018"/>
                <a:gd name="connsiteY0" fmla="*/ 2248116 h 2274214"/>
                <a:gd name="connsiteX1" fmla="*/ 0 w 2176018"/>
                <a:gd name="connsiteY1" fmla="*/ 2274214 h 2274214"/>
                <a:gd name="connsiteX0" fmla="*/ 3446 w 2176018"/>
                <a:gd name="connsiteY0" fmla="*/ 0 h 2274214"/>
                <a:gd name="connsiteX1" fmla="*/ 2170660 w 2176018"/>
                <a:gd name="connsiteY1" fmla="*/ 0 h 2274214"/>
                <a:gd name="connsiteX2" fmla="*/ 2170660 w 2176018"/>
                <a:gd name="connsiteY2" fmla="*/ 2248225 h 2274214"/>
                <a:gd name="connsiteX3" fmla="*/ 3446 w 2176018"/>
                <a:gd name="connsiteY3" fmla="*/ 2248225 h 2274214"/>
                <a:gd name="connsiteX4" fmla="*/ 3446 w 2176018"/>
                <a:gd name="connsiteY4" fmla="*/ 0 h 2274214"/>
                <a:gd name="connsiteX0" fmla="*/ 2176018 w 2176018"/>
                <a:gd name="connsiteY0" fmla="*/ 2248116 h 2274214"/>
                <a:gd name="connsiteX1" fmla="*/ 0 w 2176018"/>
                <a:gd name="connsiteY1" fmla="*/ 2274214 h 2274214"/>
                <a:gd name="connsiteX0" fmla="*/ 10590 w 2183162"/>
                <a:gd name="connsiteY0" fmla="*/ 0 h 2248225"/>
                <a:gd name="connsiteX1" fmla="*/ 2177804 w 2183162"/>
                <a:gd name="connsiteY1" fmla="*/ 0 h 2248225"/>
                <a:gd name="connsiteX2" fmla="*/ 2177804 w 2183162"/>
                <a:gd name="connsiteY2" fmla="*/ 2248225 h 2248225"/>
                <a:gd name="connsiteX3" fmla="*/ 10590 w 2183162"/>
                <a:gd name="connsiteY3" fmla="*/ 2248225 h 2248225"/>
                <a:gd name="connsiteX4" fmla="*/ 10590 w 2183162"/>
                <a:gd name="connsiteY4" fmla="*/ 0 h 2248225"/>
                <a:gd name="connsiteX0" fmla="*/ 2183162 w 2183162"/>
                <a:gd name="connsiteY0" fmla="*/ 2248116 h 2248225"/>
                <a:gd name="connsiteX1" fmla="*/ 0 w 2183162"/>
                <a:gd name="connsiteY1" fmla="*/ 2248021 h 2248225"/>
                <a:gd name="connsiteX0" fmla="*/ 10590 w 2183162"/>
                <a:gd name="connsiteY0" fmla="*/ 0 h 2248225"/>
                <a:gd name="connsiteX1" fmla="*/ 2177804 w 2183162"/>
                <a:gd name="connsiteY1" fmla="*/ 0 h 2248225"/>
                <a:gd name="connsiteX2" fmla="*/ 2177804 w 2183162"/>
                <a:gd name="connsiteY2" fmla="*/ 2248225 h 2248225"/>
                <a:gd name="connsiteX3" fmla="*/ 10590 w 2183162"/>
                <a:gd name="connsiteY3" fmla="*/ 2248225 h 2248225"/>
                <a:gd name="connsiteX4" fmla="*/ 10590 w 2183162"/>
                <a:gd name="connsiteY4" fmla="*/ 0 h 2248225"/>
                <a:gd name="connsiteX0" fmla="*/ 2183162 w 2183162"/>
                <a:gd name="connsiteY0" fmla="*/ 2248116 h 2248225"/>
                <a:gd name="connsiteX1" fmla="*/ 0 w 2183162"/>
                <a:gd name="connsiteY1" fmla="*/ 2248021 h 2248225"/>
                <a:gd name="connsiteX0" fmla="*/ 1065 w 2173637"/>
                <a:gd name="connsiteY0" fmla="*/ 0 h 2248225"/>
                <a:gd name="connsiteX1" fmla="*/ 2168279 w 2173637"/>
                <a:gd name="connsiteY1" fmla="*/ 0 h 2248225"/>
                <a:gd name="connsiteX2" fmla="*/ 2168279 w 2173637"/>
                <a:gd name="connsiteY2" fmla="*/ 2248225 h 2248225"/>
                <a:gd name="connsiteX3" fmla="*/ 1065 w 2173637"/>
                <a:gd name="connsiteY3" fmla="*/ 2248225 h 2248225"/>
                <a:gd name="connsiteX4" fmla="*/ 1065 w 2173637"/>
                <a:gd name="connsiteY4" fmla="*/ 0 h 2248225"/>
                <a:gd name="connsiteX0" fmla="*/ 2173637 w 2173637"/>
                <a:gd name="connsiteY0" fmla="*/ 2248116 h 2248225"/>
                <a:gd name="connsiteX1" fmla="*/ 0 w 2173637"/>
                <a:gd name="connsiteY1" fmla="*/ 2248021 h 2248225"/>
                <a:gd name="connsiteX0" fmla="*/ 1065 w 2168279"/>
                <a:gd name="connsiteY0" fmla="*/ 0 h 2248225"/>
                <a:gd name="connsiteX1" fmla="*/ 2168279 w 2168279"/>
                <a:gd name="connsiteY1" fmla="*/ 0 h 2248225"/>
                <a:gd name="connsiteX2" fmla="*/ 2168279 w 2168279"/>
                <a:gd name="connsiteY2" fmla="*/ 2248225 h 2248225"/>
                <a:gd name="connsiteX3" fmla="*/ 1065 w 2168279"/>
                <a:gd name="connsiteY3" fmla="*/ 2248225 h 2248225"/>
                <a:gd name="connsiteX4" fmla="*/ 1065 w 2168279"/>
                <a:gd name="connsiteY4" fmla="*/ 0 h 2248225"/>
                <a:gd name="connsiteX0" fmla="*/ 2166493 w 2168279"/>
                <a:gd name="connsiteY0" fmla="*/ 2248116 h 2248225"/>
                <a:gd name="connsiteX1" fmla="*/ 0 w 2168279"/>
                <a:gd name="connsiteY1" fmla="*/ 2248021 h 2248225"/>
                <a:gd name="connsiteX0" fmla="*/ 1065 w 2168874"/>
                <a:gd name="connsiteY0" fmla="*/ 0 h 2248225"/>
                <a:gd name="connsiteX1" fmla="*/ 2168279 w 2168874"/>
                <a:gd name="connsiteY1" fmla="*/ 0 h 2248225"/>
                <a:gd name="connsiteX2" fmla="*/ 2168279 w 2168874"/>
                <a:gd name="connsiteY2" fmla="*/ 2248225 h 2248225"/>
                <a:gd name="connsiteX3" fmla="*/ 1065 w 2168874"/>
                <a:gd name="connsiteY3" fmla="*/ 2248225 h 2248225"/>
                <a:gd name="connsiteX4" fmla="*/ 1065 w 2168874"/>
                <a:gd name="connsiteY4" fmla="*/ 0 h 2248225"/>
                <a:gd name="connsiteX0" fmla="*/ 2168874 w 2168874"/>
                <a:gd name="connsiteY0" fmla="*/ 2248116 h 2248225"/>
                <a:gd name="connsiteX1" fmla="*/ 0 w 2168874"/>
                <a:gd name="connsiteY1" fmla="*/ 2248021 h 224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68874" h="2248225" stroke="0" extrusionOk="0">
                  <a:moveTo>
                    <a:pt x="1065" y="0"/>
                  </a:moveTo>
                  <a:lnTo>
                    <a:pt x="2168279" y="0"/>
                  </a:lnTo>
                  <a:lnTo>
                    <a:pt x="2168279" y="2248225"/>
                  </a:lnTo>
                  <a:lnTo>
                    <a:pt x="1065" y="2248225"/>
                  </a:lnTo>
                  <a:lnTo>
                    <a:pt x="1065" y="0"/>
                  </a:lnTo>
                  <a:close/>
                </a:path>
                <a:path w="2168874" h="2248225" fill="none" extrusionOk="0">
                  <a:moveTo>
                    <a:pt x="2168874" y="2248116"/>
                  </a:moveTo>
                  <a:lnTo>
                    <a:pt x="0" y="2248021"/>
                  </a:lnTo>
                </a:path>
              </a:pathLst>
            </a:custGeom>
            <a:solidFill>
              <a:schemeClr val="bg2"/>
            </a:solidFill>
            <a:ln w="28575">
              <a:solidFill>
                <a:schemeClr val="accent6"/>
              </a:solidFill>
              <a:miter lim="800000"/>
            </a:ln>
          </p:spPr>
          <p:txBody>
            <a:bodyPr vert="horz" wrap="square" lIns="182880" tIns="210312" rIns="182880" bIns="182880" rtlCol="0">
              <a:spAutoFit/>
            </a:bodyPr>
            <a:lstStyle>
              <a:lvl1pPr marL="114300" indent="-114300" algn="l" defTabSz="640080" rtl="0" eaLnBrk="1" latinLnBrk="0" hangingPunct="1"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114300" algn="l" defTabSz="640080" rtl="0" eaLnBrk="1" latinLnBrk="0" hangingPunct="1">
                <a:spcBef>
                  <a:spcPts val="500"/>
                </a:spcBef>
                <a:buFont typeface="Verdana" panose="020B0604030504040204" pitchFamily="34" charset="0"/>
                <a:buChar char="–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42900" indent="-114300" algn="l" defTabSz="640080" rtl="0" eaLnBrk="1" latinLnBrk="0" hangingPunct="1"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57200" indent="-114300" algn="l" defTabSz="640080" rtl="0" eaLnBrk="1" latinLnBrk="0" hangingPunct="1">
                <a:spcBef>
                  <a:spcPts val="500"/>
                </a:spcBef>
                <a:buFont typeface="Verdana" panose="020B0604030504040204" pitchFamily="34" charset="0"/>
                <a:buChar char="–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71500" indent="-114300" algn="l" defTabSz="640080" rtl="0" eaLnBrk="1" latinLnBrk="0" hangingPunct="1"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9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87388" indent="-117475" algn="l" defTabSz="640080" rtl="0" eaLnBrk="1" latinLnBrk="0" hangingPunct="1">
                <a:spcBef>
                  <a:spcPts val="500"/>
                </a:spcBef>
                <a:buFont typeface="Verdana" panose="020B0604030504040204" pitchFamily="34" charset="0"/>
                <a:buChar char="–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801688" indent="-112713" algn="l" defTabSz="640080" rtl="0" eaLnBrk="1" latinLnBrk="0" hangingPunct="1"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400" indent="-112713" algn="l" defTabSz="640080" rtl="0" eaLnBrk="1" latinLnBrk="0" hangingPunct="1">
                <a:spcBef>
                  <a:spcPts val="500"/>
                </a:spcBef>
                <a:buFont typeface="Verdana" panose="020B0604030504040204" pitchFamily="34" charset="0"/>
                <a:buChar char="–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27113" indent="-112713" algn="l" defTabSz="640080" rtl="0" eaLnBrk="1" latinLnBrk="0" hangingPunct="1">
                <a:spcBef>
                  <a:spcPts val="500"/>
                </a:spcBef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/>
                <a:t>Agriculture Technology (</a:t>
              </a:r>
              <a:r>
                <a:rPr lang="en-US" sz="1000" b="1" dirty="0" err="1"/>
                <a:t>AgTech</a:t>
              </a:r>
              <a:r>
                <a:rPr lang="en-US" sz="1000" b="1" dirty="0"/>
                <a:t>)</a:t>
              </a:r>
            </a:p>
            <a:p>
              <a:pPr marL="0" indent="0">
                <a:buNone/>
              </a:pPr>
              <a:r>
                <a:rPr lang="en-US" sz="1000" dirty="0"/>
                <a:t>Represents the application of technology to the field of farming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8B15B6-B512-4833-8EC4-17E94A4B64DA}"/>
                </a:ext>
              </a:extLst>
            </p:cNvPr>
            <p:cNvGrpSpPr/>
            <p:nvPr/>
          </p:nvGrpSpPr>
          <p:grpSpPr>
            <a:xfrm>
              <a:off x="3056546" y="3558491"/>
              <a:ext cx="364332" cy="181522"/>
              <a:chOff x="4499768" y="1208315"/>
              <a:chExt cx="364332" cy="18152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839A8E1-82DA-4A8A-A2F4-7AE166094CB7}"/>
                  </a:ext>
                </a:extLst>
              </p:cNvPr>
              <p:cNvSpPr/>
              <p:nvPr/>
            </p:nvSpPr>
            <p:spPr bwMode="gray">
              <a:xfrm>
                <a:off x="4499768" y="1208315"/>
                <a:ext cx="364332" cy="154187"/>
              </a:xfrm>
              <a:prstGeom prst="rect">
                <a:avLst/>
              </a:prstGeom>
              <a:solidFill>
                <a:schemeClr val="bg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14" name="Round Same Side Corner Rectangle 39">
                <a:extLst>
                  <a:ext uri="{FF2B5EF4-FFF2-40B4-BE49-F238E27FC236}">
                    <a16:creationId xmlns:a16="http://schemas.microsoft.com/office/drawing/2014/main" id="{8B04BAE1-2386-42D3-9B70-7CAC3E494724}"/>
                  </a:ext>
                </a:extLst>
              </p:cNvPr>
              <p:cNvSpPr/>
              <p:nvPr/>
            </p:nvSpPr>
            <p:spPr bwMode="gray">
              <a:xfrm rot="10800000">
                <a:off x="4592428" y="1208316"/>
                <a:ext cx="213772" cy="181521"/>
              </a:xfrm>
              <a:prstGeom prst="round2SameRect">
                <a:avLst/>
              </a:prstGeom>
              <a:solidFill>
                <a:schemeClr val="accent6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00" dirty="0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3965992-3CC9-494E-83DB-1817FA28D645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4627721" y="1238279"/>
                <a:ext cx="143187" cy="118872"/>
                <a:chOff x="996640" y="2897515"/>
                <a:chExt cx="131871" cy="109478"/>
              </a:xfrm>
              <a:solidFill>
                <a:schemeClr val="bg1"/>
              </a:solidFill>
            </p:grpSpPr>
            <p:sp>
              <p:nvSpPr>
                <p:cNvPr id="16" name="Freeform 41">
                  <a:extLst>
                    <a:ext uri="{FF2B5EF4-FFF2-40B4-BE49-F238E27FC236}">
                      <a16:creationId xmlns:a16="http://schemas.microsoft.com/office/drawing/2014/main" id="{00FC64D5-9174-4898-94CB-547386E51E62}"/>
                    </a:ext>
                  </a:extLst>
                </p:cNvPr>
                <p:cNvSpPr/>
                <p:nvPr/>
              </p:nvSpPr>
              <p:spPr bwMode="gray">
                <a:xfrm rot="5400000">
                  <a:off x="1042173" y="2920656"/>
                  <a:ext cx="108929" cy="63746"/>
                </a:xfrm>
                <a:custGeom>
                  <a:avLst/>
                  <a:gdLst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4 h 6"/>
                    <a:gd name="connsiteX6" fmla="*/ 0 w 6"/>
                    <a:gd name="connsiteY6" fmla="*/ 3 h 6"/>
                    <a:gd name="connsiteX7" fmla="*/ 1 w 6"/>
                    <a:gd name="connsiteY7" fmla="*/ 1 h 6"/>
                    <a:gd name="connsiteX8" fmla="*/ 1 w 6"/>
                    <a:gd name="connsiteY8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4 h 6"/>
                    <a:gd name="connsiteX6" fmla="*/ 0 w 6"/>
                    <a:gd name="connsiteY6" fmla="*/ 3 h 6"/>
                    <a:gd name="connsiteX7" fmla="*/ 1 w 6"/>
                    <a:gd name="connsiteY7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4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" h="6">
                      <a:moveTo>
                        <a:pt x="1" y="0"/>
                      </a:moveTo>
                      <a:lnTo>
                        <a:pt x="6" y="0"/>
                      </a:lnTo>
                      <a:cubicBezTo>
                        <a:pt x="6" y="0"/>
                        <a:pt x="5" y="1"/>
                        <a:pt x="5" y="3"/>
                      </a:cubicBezTo>
                      <a:cubicBezTo>
                        <a:pt x="5" y="5"/>
                        <a:pt x="6" y="6"/>
                        <a:pt x="6" y="6"/>
                      </a:cubicBezTo>
                      <a:lnTo>
                        <a:pt x="1" y="6"/>
                      </a:lnTo>
                      <a:cubicBezTo>
                        <a:pt x="1" y="6"/>
                        <a:pt x="0" y="5"/>
                        <a:pt x="0" y="3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1463675"/>
                  <a:endParaRPr lang="en-US" sz="1000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17" name="Freeform 42">
                  <a:extLst>
                    <a:ext uri="{FF2B5EF4-FFF2-40B4-BE49-F238E27FC236}">
                      <a16:creationId xmlns:a16="http://schemas.microsoft.com/office/drawing/2014/main" id="{5E156694-5EE8-48D7-A459-17166A50E0ED}"/>
                    </a:ext>
                  </a:extLst>
                </p:cNvPr>
                <p:cNvSpPr/>
                <p:nvPr/>
              </p:nvSpPr>
              <p:spPr bwMode="gray">
                <a:xfrm rot="16200000" flipH="1">
                  <a:off x="974048" y="2920107"/>
                  <a:ext cx="108929" cy="63746"/>
                </a:xfrm>
                <a:custGeom>
                  <a:avLst/>
                  <a:gdLst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4 h 6"/>
                    <a:gd name="connsiteX6" fmla="*/ 0 w 6"/>
                    <a:gd name="connsiteY6" fmla="*/ 3 h 6"/>
                    <a:gd name="connsiteX7" fmla="*/ 1 w 6"/>
                    <a:gd name="connsiteY7" fmla="*/ 1 h 6"/>
                    <a:gd name="connsiteX8" fmla="*/ 1 w 6"/>
                    <a:gd name="connsiteY8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4 h 6"/>
                    <a:gd name="connsiteX6" fmla="*/ 0 w 6"/>
                    <a:gd name="connsiteY6" fmla="*/ 3 h 6"/>
                    <a:gd name="connsiteX7" fmla="*/ 1 w 6"/>
                    <a:gd name="connsiteY7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4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  <a:gd name="connsiteX0" fmla="*/ 1 w 6"/>
                    <a:gd name="connsiteY0" fmla="*/ 0 h 6"/>
                    <a:gd name="connsiteX1" fmla="*/ 6 w 6"/>
                    <a:gd name="connsiteY1" fmla="*/ 0 h 6"/>
                    <a:gd name="connsiteX2" fmla="*/ 5 w 6"/>
                    <a:gd name="connsiteY2" fmla="*/ 3 h 6"/>
                    <a:gd name="connsiteX3" fmla="*/ 6 w 6"/>
                    <a:gd name="connsiteY3" fmla="*/ 6 h 6"/>
                    <a:gd name="connsiteX4" fmla="*/ 1 w 6"/>
                    <a:gd name="connsiteY4" fmla="*/ 6 h 6"/>
                    <a:gd name="connsiteX5" fmla="*/ 0 w 6"/>
                    <a:gd name="connsiteY5" fmla="*/ 3 h 6"/>
                    <a:gd name="connsiteX6" fmla="*/ 1 w 6"/>
                    <a:gd name="connsiteY6" fmla="*/ 0 h 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" h="6">
                      <a:moveTo>
                        <a:pt x="1" y="0"/>
                      </a:moveTo>
                      <a:lnTo>
                        <a:pt x="6" y="0"/>
                      </a:lnTo>
                      <a:cubicBezTo>
                        <a:pt x="6" y="0"/>
                        <a:pt x="5" y="1"/>
                        <a:pt x="5" y="3"/>
                      </a:cubicBezTo>
                      <a:cubicBezTo>
                        <a:pt x="5" y="5"/>
                        <a:pt x="6" y="6"/>
                        <a:pt x="6" y="6"/>
                      </a:cubicBezTo>
                      <a:lnTo>
                        <a:pt x="1" y="6"/>
                      </a:lnTo>
                      <a:cubicBezTo>
                        <a:pt x="1" y="6"/>
                        <a:pt x="0" y="5"/>
                        <a:pt x="0" y="3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1463675"/>
                  <a:endParaRPr lang="en-US" sz="1000" dirty="0">
                    <a:solidFill>
                      <a:schemeClr val="bg2"/>
                    </a:solidFill>
                  </a:endParaRPr>
                </a:p>
              </p:txBody>
            </p:sp>
          </p:grp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D1E6294-49BE-4A30-AD49-4D084376669E}"/>
              </a:ext>
            </a:extLst>
          </p:cNvPr>
          <p:cNvSpPr txBox="1"/>
          <p:nvPr/>
        </p:nvSpPr>
        <p:spPr>
          <a:xfrm>
            <a:off x="3738563" y="1320236"/>
            <a:ext cx="203835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1000" b="1" dirty="0"/>
              <a:t>3 Classes of Innovation</a:t>
            </a:r>
          </a:p>
        </p:txBody>
      </p:sp>
    </p:spTree>
    <p:extLst>
      <p:ext uri="{BB962C8B-B14F-4D97-AF65-F5344CB8AC3E}">
        <p14:creationId xmlns:p14="http://schemas.microsoft.com/office/powerpoint/2010/main" val="1360653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78;p38">
            <a:extLst>
              <a:ext uri="{FF2B5EF4-FFF2-40B4-BE49-F238E27FC236}">
                <a16:creationId xmlns:a16="http://schemas.microsoft.com/office/drawing/2014/main" id="{A364B9C9-4731-40BF-9BA2-955F8503596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2326750"/>
            <a:ext cx="3390901" cy="247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Agri-bots to meet challenges in agriculture | Agri Nation ...">
            <a:extLst>
              <a:ext uri="{FF2B5EF4-FFF2-40B4-BE49-F238E27FC236}">
                <a16:creationId xmlns:a16="http://schemas.microsoft.com/office/drawing/2014/main" id="{400B7B19-C190-48B4-B1E1-82F41141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8" t="14348" r="19796" b="8721"/>
          <a:stretch/>
        </p:blipFill>
        <p:spPr bwMode="auto">
          <a:xfrm>
            <a:off x="2883095" y="0"/>
            <a:ext cx="3517705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279;p38">
            <a:extLst>
              <a:ext uri="{FF2B5EF4-FFF2-40B4-BE49-F238E27FC236}">
                <a16:creationId xmlns:a16="http://schemas.microsoft.com/office/drawing/2014/main" id="{1496B3BE-C0BA-479B-BA33-BFC5C85C8E7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179" r="6076"/>
          <a:stretch/>
        </p:blipFill>
        <p:spPr>
          <a:xfrm>
            <a:off x="2883094" y="2984500"/>
            <a:ext cx="3517706" cy="18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76;p38">
            <a:extLst>
              <a:ext uri="{FF2B5EF4-FFF2-40B4-BE49-F238E27FC236}">
                <a16:creationId xmlns:a16="http://schemas.microsoft.com/office/drawing/2014/main" id="{04AE1DC2-5909-4B0B-8DD8-BFDD210027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8027" r="23605"/>
          <a:stretch/>
        </p:blipFill>
        <p:spPr>
          <a:xfrm>
            <a:off x="1" y="0"/>
            <a:ext cx="2883092" cy="23267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FCF247-513A-4912-8E0C-F6157C7D1CE1}"/>
              </a:ext>
            </a:extLst>
          </p:cNvPr>
          <p:cNvSpPr txBox="1"/>
          <p:nvPr/>
        </p:nvSpPr>
        <p:spPr>
          <a:xfrm>
            <a:off x="2883093" y="2326750"/>
            <a:ext cx="3517707" cy="65775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00"/>
              </a:spcBef>
            </a:pPr>
            <a:endParaRPr lang="en-US" sz="90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CC6466-7E2C-469E-99F0-EAB76D1411F6}"/>
              </a:ext>
            </a:extLst>
          </p:cNvPr>
          <p:cNvSpPr txBox="1"/>
          <p:nvPr/>
        </p:nvSpPr>
        <p:spPr>
          <a:xfrm>
            <a:off x="3260027" y="2415816"/>
            <a:ext cx="2763838" cy="4796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sz="900" dirty="0">
                <a:solidFill>
                  <a:schemeClr val="bg1"/>
                </a:solidFill>
              </a:rPr>
              <a:t>“A sustainable agriculture is one which depletes neither the people nor the land.”</a:t>
            </a:r>
          </a:p>
          <a:p>
            <a:pPr algn="r">
              <a:spcBef>
                <a:spcPts val="500"/>
              </a:spcBef>
            </a:pPr>
            <a:r>
              <a:rPr lang="en-US" sz="800" i="1" dirty="0">
                <a:solidFill>
                  <a:schemeClr val="bg1"/>
                </a:solidFill>
              </a:rPr>
              <a:t>Wendell Berry</a:t>
            </a:r>
          </a:p>
        </p:txBody>
      </p:sp>
    </p:spTree>
    <p:extLst>
      <p:ext uri="{BB962C8B-B14F-4D97-AF65-F5344CB8AC3E}">
        <p14:creationId xmlns:p14="http://schemas.microsoft.com/office/powerpoint/2010/main" val="71355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44E43B-3C7C-48DC-8737-CA786BF0E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93" y="317005"/>
            <a:ext cx="5842795" cy="249299"/>
          </a:xfrm>
        </p:spPr>
        <p:txBody>
          <a:bodyPr/>
          <a:lstStyle/>
          <a:p>
            <a:r>
              <a:rPr lang="en-US" dirty="0"/>
              <a:t>Plausible: Transition to Local, Vertical Farming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262FD9-415B-43E7-8D1E-5117A54536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10-50 Years into The Future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7637F5-BD72-4FDB-BAED-1AE1CA2784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6501A-0FEB-4DFD-8CD5-026F43782A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53265D-FEDF-44FC-AA07-50E1C1895AED}"/>
              </a:ext>
            </a:extLst>
          </p:cNvPr>
          <p:cNvSpPr/>
          <p:nvPr/>
        </p:nvSpPr>
        <p:spPr bwMode="gray">
          <a:xfrm>
            <a:off x="4858848" y="1465533"/>
            <a:ext cx="673647" cy="67364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9440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18879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28319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37759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47198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56638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66078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75517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4E6BA8-813D-4B01-96EC-AA76D7705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014010" y="1619477"/>
            <a:ext cx="363322" cy="3657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E86889-3155-40D8-B11D-30FCE802D3F8}"/>
              </a:ext>
            </a:extLst>
          </p:cNvPr>
          <p:cNvSpPr txBox="1"/>
          <p:nvPr/>
        </p:nvSpPr>
        <p:spPr bwMode="gray">
          <a:xfrm>
            <a:off x="4423957" y="2200245"/>
            <a:ext cx="1543429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45720" rIns="0" bIns="45720" rtlCol="0">
            <a:spAutoFit/>
          </a:bodyPr>
          <a:lstStyle/>
          <a:p>
            <a:pPr algn="ctr"/>
            <a:r>
              <a:rPr lang="en-US" sz="1000" b="1" dirty="0"/>
              <a:t>Elevated Convenience Factor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F759CB9-1ECB-4AE4-8A4A-8D5D8B78683E}"/>
              </a:ext>
            </a:extLst>
          </p:cNvPr>
          <p:cNvSpPr/>
          <p:nvPr/>
        </p:nvSpPr>
        <p:spPr bwMode="gray">
          <a:xfrm>
            <a:off x="2877913" y="1465533"/>
            <a:ext cx="673647" cy="67364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9440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18879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28319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37759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47198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56638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66078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75517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1E5DE7-8226-460F-80A2-5641FB2942E4}"/>
              </a:ext>
            </a:extLst>
          </p:cNvPr>
          <p:cNvSpPr txBox="1"/>
          <p:nvPr/>
        </p:nvSpPr>
        <p:spPr bwMode="gray">
          <a:xfrm>
            <a:off x="2407275" y="2200245"/>
            <a:ext cx="1614923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45720" rIns="0" bIns="45720" rtlCol="0">
            <a:spAutoFit/>
          </a:bodyPr>
          <a:lstStyle/>
          <a:p>
            <a:pPr algn="ctr"/>
            <a:r>
              <a:rPr lang="en-US" sz="1000" b="1" dirty="0"/>
              <a:t>Localized Vertical Farming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3875F4-0F18-4791-AF23-CE7CB5038927}"/>
              </a:ext>
            </a:extLst>
          </p:cNvPr>
          <p:cNvSpPr/>
          <p:nvPr/>
        </p:nvSpPr>
        <p:spPr bwMode="gray">
          <a:xfrm>
            <a:off x="987960" y="1465533"/>
            <a:ext cx="673647" cy="67364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9440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18879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28319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37759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47198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56638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66078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75517" algn="l" defTabSz="1018879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6BE87B-517C-494A-BD1F-E87168326B76}"/>
              </a:ext>
            </a:extLst>
          </p:cNvPr>
          <p:cNvSpPr txBox="1"/>
          <p:nvPr/>
        </p:nvSpPr>
        <p:spPr bwMode="gray">
          <a:xfrm>
            <a:off x="836375" y="2200245"/>
            <a:ext cx="976817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45720" rIns="0" bIns="45720" rtlCol="0">
            <a:spAutoFit/>
          </a:bodyPr>
          <a:lstStyle/>
          <a:p>
            <a:pPr algn="ctr"/>
            <a:r>
              <a:rPr lang="en-US" sz="1000" b="1" dirty="0"/>
              <a:t>Urbanization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BC716E8E-4CAE-42CD-9005-C51CCFC43283}"/>
              </a:ext>
            </a:extLst>
          </p:cNvPr>
          <p:cNvSpPr txBox="1">
            <a:spLocks/>
          </p:cNvSpPr>
          <p:nvPr/>
        </p:nvSpPr>
        <p:spPr bwMode="gray">
          <a:xfrm>
            <a:off x="687697" y="2677873"/>
            <a:ext cx="1358507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12713" indent="-112713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117475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112713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8788" indent="-115888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12713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5800" indent="-111125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6925" indent="-107950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00" indent="-115888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0288" indent="-115888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-118872">
              <a:spcBef>
                <a:spcPts val="300"/>
              </a:spcBef>
            </a:pPr>
            <a:r>
              <a:rPr lang="en-US" dirty="0"/>
              <a:t>Overpopulation</a:t>
            </a:r>
          </a:p>
          <a:p>
            <a:pPr marL="118872" indent="-118872">
              <a:spcBef>
                <a:spcPts val="300"/>
              </a:spcBef>
            </a:pPr>
            <a:r>
              <a:rPr lang="en-US" dirty="0"/>
              <a:t>Office-based job force on the rise</a:t>
            </a:r>
          </a:p>
          <a:p>
            <a:pPr marL="118872" indent="-118872">
              <a:spcBef>
                <a:spcPts val="300"/>
              </a:spcBef>
            </a:pPr>
            <a:r>
              <a:rPr lang="en-US" dirty="0"/>
              <a:t>Generational trends of Millennials and Generation Z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2CF83FD2-139A-464D-BC9A-5D3E2EF97808}"/>
              </a:ext>
            </a:extLst>
          </p:cNvPr>
          <p:cNvSpPr txBox="1">
            <a:spLocks/>
          </p:cNvSpPr>
          <p:nvPr/>
        </p:nvSpPr>
        <p:spPr bwMode="gray">
          <a:xfrm>
            <a:off x="2483216" y="2677874"/>
            <a:ext cx="1463040" cy="104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12713" indent="-112713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117475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112713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8788" indent="-115888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12713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5800" indent="-111125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6925" indent="-107950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00" indent="-115888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0288" indent="-115888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-118872">
              <a:spcBef>
                <a:spcPts val="300"/>
              </a:spcBef>
            </a:pPr>
            <a:r>
              <a:rPr lang="en-US" dirty="0" err="1"/>
              <a:t>AeroFarms</a:t>
            </a:r>
            <a:r>
              <a:rPr lang="en-US" dirty="0"/>
              <a:t> localizing the way we think about vertical farms</a:t>
            </a:r>
          </a:p>
          <a:p>
            <a:pPr marL="118872" indent="-118872">
              <a:spcBef>
                <a:spcPts val="300"/>
              </a:spcBef>
            </a:pPr>
            <a:r>
              <a:rPr lang="en-US" dirty="0" err="1"/>
              <a:t>Willo’s</a:t>
            </a:r>
            <a:r>
              <a:rPr lang="en-US" dirty="0"/>
              <a:t> launch in Jersey City and Walmart…?</a:t>
            </a:r>
          </a:p>
          <a:p>
            <a:pPr marL="118872" indent="-118872">
              <a:spcBef>
                <a:spcPts val="300"/>
              </a:spcBef>
            </a:pPr>
            <a:r>
              <a:rPr lang="en-US" dirty="0"/>
              <a:t>“Direct-to -Consumer” model 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F767CF97-BBD3-4A03-A184-0881CD1058EB}"/>
              </a:ext>
            </a:extLst>
          </p:cNvPr>
          <p:cNvSpPr txBox="1">
            <a:spLocks/>
          </p:cNvSpPr>
          <p:nvPr/>
        </p:nvSpPr>
        <p:spPr bwMode="gray">
          <a:xfrm>
            <a:off x="4455984" y="2677874"/>
            <a:ext cx="1479374" cy="8694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12713" indent="-112713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117475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112713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8788" indent="-115888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12713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5800" indent="-111125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6925" indent="-107950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00" indent="-115888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0288" indent="-115888" algn="l" defTabSz="1018879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-118872">
              <a:spcBef>
                <a:spcPts val="300"/>
              </a:spcBef>
            </a:pPr>
            <a:r>
              <a:rPr lang="en-US" dirty="0"/>
              <a:t>No more shopping, personal growing, importing</a:t>
            </a:r>
          </a:p>
          <a:p>
            <a:pPr marL="118872" indent="-118872">
              <a:spcBef>
                <a:spcPts val="300"/>
              </a:spcBef>
            </a:pPr>
            <a:r>
              <a:rPr lang="en-US" dirty="0"/>
              <a:t>Nutrient infused pills and meal replacement shakes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329F320-40D4-4BC0-A33D-9DBF5D73B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856" y="1621305"/>
            <a:ext cx="365760" cy="36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5288187-EF94-459F-A322-C441ECE09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18" y="1619476"/>
            <a:ext cx="287731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712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61;p36">
            <a:extLst>
              <a:ext uri="{FF2B5EF4-FFF2-40B4-BE49-F238E27FC236}">
                <a16:creationId xmlns:a16="http://schemas.microsoft.com/office/drawing/2014/main" id="{3F76001E-6A4D-4313-803C-80121F370F2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728"/>
          <a:stretch/>
        </p:blipFill>
        <p:spPr>
          <a:xfrm>
            <a:off x="3474888" y="1900702"/>
            <a:ext cx="2925912" cy="2899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62;p36">
            <a:extLst>
              <a:ext uri="{FF2B5EF4-FFF2-40B4-BE49-F238E27FC236}">
                <a16:creationId xmlns:a16="http://schemas.microsoft.com/office/drawing/2014/main" id="{135552E6-29A2-4AF6-89A4-1474798B5D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4959"/>
          <a:stretch/>
        </p:blipFill>
        <p:spPr>
          <a:xfrm>
            <a:off x="4833788" y="0"/>
            <a:ext cx="1574800" cy="1911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63;p36">
            <a:extLst>
              <a:ext uri="{FF2B5EF4-FFF2-40B4-BE49-F238E27FC236}">
                <a16:creationId xmlns:a16="http://schemas.microsoft.com/office/drawing/2014/main" id="{F2C18277-1ACD-4D9B-AFA6-5725F0CA673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900702"/>
            <a:ext cx="1733550" cy="2899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64;p36">
            <a:extLst>
              <a:ext uri="{FF2B5EF4-FFF2-40B4-BE49-F238E27FC236}">
                <a16:creationId xmlns:a16="http://schemas.microsoft.com/office/drawing/2014/main" id="{055BCB46-2759-4536-9303-F7A39AF941A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3550" y="1900702"/>
            <a:ext cx="2044700" cy="2899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65;p36">
            <a:extLst>
              <a:ext uri="{FF2B5EF4-FFF2-40B4-BE49-F238E27FC236}">
                <a16:creationId xmlns:a16="http://schemas.microsoft.com/office/drawing/2014/main" id="{CEF29EA7-5C64-4489-8AC3-4A5A40C944C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65026" y="0"/>
            <a:ext cx="2860974" cy="1911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66;p36">
            <a:extLst>
              <a:ext uri="{FF2B5EF4-FFF2-40B4-BE49-F238E27FC236}">
                <a16:creationId xmlns:a16="http://schemas.microsoft.com/office/drawing/2014/main" id="{FD53793A-26DC-49DD-ADCC-62ED0B03425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1962150" cy="1900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293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Yb3LAX9a"/>
  <p:tag name="ARTICULATE_DESIGN_ID_EAB1 ON-SCREEN MASTER" val="WodUfpOz"/>
  <p:tag name="ARTICULATE_SLIDE_THUMBNAIL_REFRESH" val="1"/>
  <p:tag name="ARTICULATE_DESIGN_ID_EAB1 ON-SCREEN" val="OJDy01kg"/>
  <p:tag name="ARTICULATE_DESIGN_ID_EAB GLOBAL, INC. THEME" val="EgU1CIIs"/>
  <p:tag name="ARTICULATE_DESIGN_ID_EAB1 4X3 ON-SCREEN" val="Lynb0GK1"/>
  <p:tag name="ARTICULATE_SLIDE_COUNT" val="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AB1 4x3 On-screen">
  <a:themeElements>
    <a:clrScheme name="EAB Theme Colors 2020">
      <a:dk1>
        <a:srgbClr val="333E48"/>
      </a:dk1>
      <a:lt1>
        <a:srgbClr val="FFFFFF"/>
      </a:lt1>
      <a:dk2>
        <a:srgbClr val="ED8B00"/>
      </a:dk2>
      <a:lt2>
        <a:srgbClr val="D6D8DA"/>
      </a:lt2>
      <a:accent1>
        <a:srgbClr val="C4C7CA"/>
      </a:accent1>
      <a:accent2>
        <a:srgbClr val="7FCFCF"/>
      </a:accent2>
      <a:accent3>
        <a:srgbClr val="004B87"/>
      </a:accent3>
      <a:accent4>
        <a:srgbClr val="0072CE"/>
      </a:accent4>
      <a:accent5>
        <a:srgbClr val="00355F"/>
      </a:accent5>
      <a:accent6>
        <a:srgbClr val="00B1B0"/>
      </a:accent6>
      <a:hlink>
        <a:srgbClr val="0072CE"/>
      </a:hlink>
      <a:folHlink>
        <a:srgbClr val="0072CE"/>
      </a:folHlink>
    </a:clrScheme>
    <a:fontScheme name="EAB Theme Font">
      <a:majorFont>
        <a:latin typeface="Rockwel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5"/>
        </a:solidFill>
        <a:ln>
          <a:solidFill>
            <a:schemeClr val="accent5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spcBef>
            <a:spcPts val="500"/>
          </a:spcBef>
          <a:defRPr sz="900" dirty="0" err="1" smtClean="0"/>
        </a:defPPr>
      </a:lstStyle>
    </a:txDef>
  </a:objectDefaults>
  <a:extraClrSchemeLst/>
  <a:custClrLst>
    <a:custClr name="Dark Background">
      <a:srgbClr val="003D70"/>
    </a:custClr>
    <a:custClr name="Red">
      <a:srgbClr val="CF102D"/>
    </a:custClr>
    <a:custClr name="Yellow">
      <a:srgbClr val="F6D900"/>
    </a:custClr>
    <a:custClr name="Green">
      <a:srgbClr val="7FCB3B"/>
    </a:custClr>
    <a:custClr name="Purple">
      <a:srgbClr val="8B4BB3"/>
    </a:custClr>
    <a:custClr name="Light Blue">
      <a:srgbClr val="23B1F1"/>
    </a:custClr>
    <a:custClr name="Teal">
      <a:srgbClr val="35BDCB"/>
    </a:custClr>
    <a:custClr name="Not Used">
      <a:srgbClr val="FFFFFF"/>
    </a:custClr>
    <a:custClr name="Not Used">
      <a:srgbClr val="FFFFFF"/>
    </a:custClr>
    <a:custClr name="Not Used">
      <a:srgbClr val="FFFFFF"/>
    </a:custClr>
    <a:custClr name="Not Used">
      <a:srgbClr val="FFFFFF"/>
    </a:custClr>
    <a:custClr name="Red Tint">
      <a:srgbClr val="F47A74"/>
    </a:custClr>
    <a:custClr name="Yellow Tint">
      <a:srgbClr val="FFEE6D"/>
    </a:custClr>
    <a:custClr name="Green Tint">
      <a:srgbClr val="B0DF85"/>
    </a:custClr>
    <a:custClr name="Purple Tint">
      <a:srgbClr val="BD98D4"/>
    </a:custClr>
    <a:custClr name="Light Blue Tint">
      <a:srgbClr val="92D8F8"/>
    </a:custClr>
    <a:custClr name="Teal Tint">
      <a:srgbClr val="91DBE3"/>
    </a:custClr>
    <a:custClr name="Not Used">
      <a:srgbClr val="FFFFFF"/>
    </a:custClr>
    <a:custClr name="Not Used">
      <a:srgbClr val="FFFFFF"/>
    </a:custClr>
    <a:custClr name="Not Used">
      <a:srgbClr val="FFFFFF"/>
    </a:custClr>
  </a:custClrLst>
  <a:extLst>
    <a:ext uri="{05A4C25C-085E-4340-85A3-A5531E510DB2}">
      <thm15:themeFamily xmlns:thm15="http://schemas.microsoft.com/office/thememl/2012/main" name="EAB1 On-screen 4x3 Template 042320" id="{71B1D944-70C3-4C84-B19D-601891B7EE30}" vid="{D58D86F4-D78E-446E-AE40-588197A50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EAB1 On-screen 4x3 Template 052220</Template>
  <TotalTime>0</TotalTime>
  <Words>617</Words>
  <Application>Microsoft Office PowerPoint</Application>
  <PresentationFormat>Custom</PresentationFormat>
  <Paragraphs>133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Rockwell</vt:lpstr>
      <vt:lpstr>Verdana</vt:lpstr>
      <vt:lpstr>EAB1 4x3 On-screen</vt:lpstr>
      <vt:lpstr>The Future of Food and Agriculture</vt:lpstr>
      <vt:lpstr>PowerPoint Presentation</vt:lpstr>
      <vt:lpstr>An Existential Challenge</vt:lpstr>
      <vt:lpstr>Mapping the Fringe</vt:lpstr>
      <vt:lpstr>An Automated, Urban, and Lab-Based Oligopoly</vt:lpstr>
      <vt:lpstr>Probable: Wide-Spread Robotic Farming</vt:lpstr>
      <vt:lpstr>PowerPoint Presentation</vt:lpstr>
      <vt:lpstr>Plausible: Transition to Local, Vertical Farming</vt:lpstr>
      <vt:lpstr>PowerPoint Presentation</vt:lpstr>
      <vt:lpstr>Possible: Lab-Grown Food Under A New Food Cartel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2020-06-19T12:53:02Z</dcterms:created>
  <dcterms:modified xsi:type="dcterms:W3CDTF">2020-06-20T14:52:25Z</dcterms:modified>
  <cp:category/>
</cp:coreProperties>
</file>