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4"/>
  </p:notesMasterIdLst>
  <p:sldIdLst>
    <p:sldId id="258" r:id="rId2"/>
    <p:sldId id="271" r:id="rId3"/>
    <p:sldId id="256" r:id="rId4"/>
    <p:sldId id="472" r:id="rId5"/>
    <p:sldId id="270" r:id="rId6"/>
    <p:sldId id="259" r:id="rId7"/>
    <p:sldId id="268" r:id="rId8"/>
    <p:sldId id="260" r:id="rId9"/>
    <p:sldId id="257" r:id="rId10"/>
    <p:sldId id="261" r:id="rId11"/>
    <p:sldId id="265"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rer, John Jerrett" initials="FJJ" lastIdx="3" clrIdx="0">
    <p:extLst>
      <p:ext uri="{19B8F6BF-5375-455C-9EA6-DF929625EA0E}">
        <p15:presenceInfo xmlns:p15="http://schemas.microsoft.com/office/powerpoint/2012/main" userId="S-1-5-21-2551908886-1609939859-1204051493-174977" providerId="AD"/>
      </p:ext>
    </p:extLst>
  </p:cmAuthor>
  <p:cmAuthor id="2" name="Microsoft Office User" initials="MOU" lastIdx="26"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A88814"/>
    <a:srgbClr val="CE2A11"/>
    <a:srgbClr val="5BE6EE"/>
    <a:srgbClr val="A15EFF"/>
    <a:srgbClr val="863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0" autoAdjust="0"/>
    <p:restoredTop sz="85958" autoAdjust="0"/>
  </p:normalViewPr>
  <p:slideViewPr>
    <p:cSldViewPr snapToGrid="0">
      <p:cViewPr varScale="1">
        <p:scale>
          <a:sx n="98" d="100"/>
          <a:sy n="98" d="100"/>
        </p:scale>
        <p:origin x="1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3D1DF-B700-4A87-A276-8C8E94C617DC}"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23AFB-AE37-4241-AD47-391FF2A11D5F}" type="slidenum">
              <a:rPr lang="en-US" smtClean="0"/>
              <a:t>‹#›</a:t>
            </a:fld>
            <a:endParaRPr lang="en-US"/>
          </a:p>
        </p:txBody>
      </p:sp>
    </p:spTree>
    <p:extLst>
      <p:ext uri="{BB962C8B-B14F-4D97-AF65-F5344CB8AC3E}">
        <p14:creationId xmlns:p14="http://schemas.microsoft.com/office/powerpoint/2010/main" val="416329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023AFB-AE37-4241-AD47-391FF2A11D5F}" type="slidenum">
              <a:rPr lang="en-US" smtClean="0"/>
              <a:t>0</a:t>
            </a:fld>
            <a:endParaRPr lang="en-US"/>
          </a:p>
        </p:txBody>
      </p:sp>
    </p:spTree>
    <p:extLst>
      <p:ext uri="{BB962C8B-B14F-4D97-AF65-F5344CB8AC3E}">
        <p14:creationId xmlns:p14="http://schemas.microsoft.com/office/powerpoint/2010/main" val="376070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23AFB-AE37-4241-AD47-391FF2A11D5F}" type="slidenum">
              <a:rPr lang="en-US" smtClean="0"/>
              <a:t>1</a:t>
            </a:fld>
            <a:endParaRPr lang="en-US"/>
          </a:p>
        </p:txBody>
      </p:sp>
    </p:spTree>
    <p:extLst>
      <p:ext uri="{BB962C8B-B14F-4D97-AF65-F5344CB8AC3E}">
        <p14:creationId xmlns:p14="http://schemas.microsoft.com/office/powerpoint/2010/main" val="221605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23AFB-AE37-4241-AD47-391FF2A11D5F}" type="slidenum">
              <a:rPr lang="en-US" smtClean="0"/>
              <a:t>2</a:t>
            </a:fld>
            <a:endParaRPr lang="en-US"/>
          </a:p>
        </p:txBody>
      </p:sp>
    </p:spTree>
    <p:extLst>
      <p:ext uri="{BB962C8B-B14F-4D97-AF65-F5344CB8AC3E}">
        <p14:creationId xmlns:p14="http://schemas.microsoft.com/office/powerpoint/2010/main" val="3026568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A CHART THAT EXPLAINS VETS DRIVE VETS</a:t>
            </a:r>
          </a:p>
          <a:p>
            <a:endParaRPr lang="en-US" dirty="0"/>
          </a:p>
          <a:p>
            <a:r>
              <a:rPr lang="en-US" sz="1200" kern="1200" dirty="0">
                <a:solidFill>
                  <a:schemeClr val="tx1"/>
                </a:solidFill>
                <a:effectLst/>
                <a:latin typeface="+mn-lt"/>
                <a:ea typeface="+mn-ea"/>
                <a:cs typeface="+mn-cs"/>
              </a:rPr>
              <a:t>Pilot, then spokes off the hub. Provision of vehicles for the plot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THREE BUCKETS OF PARTNER NEEDS:</a:t>
            </a:r>
          </a:p>
          <a:p>
            <a:r>
              <a:rPr lang="en-US" sz="1200" kern="1200" dirty="0">
                <a:solidFill>
                  <a:schemeClr val="tx1"/>
                </a:solidFill>
                <a:effectLst/>
                <a:latin typeface="+mn-lt"/>
                <a:ea typeface="+mn-ea"/>
                <a:cs typeface="+mn-cs"/>
              </a:rPr>
              <a:t>Technology </a:t>
            </a:r>
          </a:p>
          <a:p>
            <a:r>
              <a:rPr lang="en-US" sz="1200" kern="1200" dirty="0">
                <a:solidFill>
                  <a:schemeClr val="tx1"/>
                </a:solidFill>
                <a:effectLst/>
                <a:latin typeface="+mn-lt"/>
                <a:ea typeface="+mn-ea"/>
                <a:cs typeface="+mn-cs"/>
              </a:rPr>
              <a:t>Dispatch and delivery</a:t>
            </a:r>
          </a:p>
          <a:p>
            <a:r>
              <a:rPr lang="en-US" sz="1200" kern="1200" dirty="0">
                <a:solidFill>
                  <a:schemeClr val="tx1"/>
                </a:solidFill>
                <a:effectLst/>
                <a:latin typeface="+mn-lt"/>
                <a:ea typeface="+mn-ea"/>
                <a:cs typeface="+mn-cs"/>
              </a:rPr>
              <a:t>Customer discovery and engagement</a:t>
            </a:r>
          </a:p>
          <a:p>
            <a:endParaRPr lang="en-US" dirty="0"/>
          </a:p>
        </p:txBody>
      </p:sp>
      <p:sp>
        <p:nvSpPr>
          <p:cNvPr id="4" name="Slide Number Placeholder 3"/>
          <p:cNvSpPr>
            <a:spLocks noGrp="1"/>
          </p:cNvSpPr>
          <p:nvPr>
            <p:ph type="sldNum" sz="quarter" idx="5"/>
          </p:nvPr>
        </p:nvSpPr>
        <p:spPr/>
        <p:txBody>
          <a:bodyPr/>
          <a:lstStyle/>
          <a:p>
            <a:fld id="{27023AFB-AE37-4241-AD47-391FF2A11D5F}" type="slidenum">
              <a:rPr lang="en-US" smtClean="0"/>
              <a:t>3</a:t>
            </a:fld>
            <a:endParaRPr lang="en-US"/>
          </a:p>
        </p:txBody>
      </p:sp>
    </p:spTree>
    <p:extLst>
      <p:ext uri="{BB962C8B-B14F-4D97-AF65-F5344CB8AC3E}">
        <p14:creationId xmlns:p14="http://schemas.microsoft.com/office/powerpoint/2010/main" val="1575331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A CHART THAT EXPLAINS VETS DRIVE VETS</a:t>
            </a:r>
          </a:p>
        </p:txBody>
      </p:sp>
      <p:sp>
        <p:nvSpPr>
          <p:cNvPr id="4" name="Slide Number Placeholder 3"/>
          <p:cNvSpPr>
            <a:spLocks noGrp="1"/>
          </p:cNvSpPr>
          <p:nvPr>
            <p:ph type="sldNum" sz="quarter" idx="5"/>
          </p:nvPr>
        </p:nvSpPr>
        <p:spPr/>
        <p:txBody>
          <a:bodyPr/>
          <a:lstStyle/>
          <a:p>
            <a:fld id="{27023AFB-AE37-4241-AD47-391FF2A11D5F}" type="slidenum">
              <a:rPr lang="en-US" smtClean="0"/>
              <a:t>4</a:t>
            </a:fld>
            <a:endParaRPr lang="en-US"/>
          </a:p>
        </p:txBody>
      </p:sp>
    </p:spTree>
    <p:extLst>
      <p:ext uri="{BB962C8B-B14F-4D97-AF65-F5344CB8AC3E}">
        <p14:creationId xmlns:p14="http://schemas.microsoft.com/office/powerpoint/2010/main" val="250231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investors</a:t>
            </a:r>
          </a:p>
          <a:p>
            <a:endParaRPr lang="en-US" dirty="0"/>
          </a:p>
          <a:p>
            <a:r>
              <a:rPr lang="en-US" dirty="0"/>
              <a:t>Need a new background without the watermark</a:t>
            </a:r>
          </a:p>
        </p:txBody>
      </p:sp>
      <p:sp>
        <p:nvSpPr>
          <p:cNvPr id="4" name="Slide Number Placeholder 3"/>
          <p:cNvSpPr>
            <a:spLocks noGrp="1"/>
          </p:cNvSpPr>
          <p:nvPr>
            <p:ph type="sldNum" sz="quarter" idx="5"/>
          </p:nvPr>
        </p:nvSpPr>
        <p:spPr/>
        <p:txBody>
          <a:bodyPr/>
          <a:lstStyle/>
          <a:p>
            <a:fld id="{27023AFB-AE37-4241-AD47-391FF2A11D5F}" type="slidenum">
              <a:rPr lang="en-US" smtClean="0"/>
              <a:t>8</a:t>
            </a:fld>
            <a:endParaRPr lang="en-US"/>
          </a:p>
        </p:txBody>
      </p:sp>
    </p:spTree>
    <p:extLst>
      <p:ext uri="{BB962C8B-B14F-4D97-AF65-F5344CB8AC3E}">
        <p14:creationId xmlns:p14="http://schemas.microsoft.com/office/powerpoint/2010/main" val="39156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23AFB-AE37-4241-AD47-391FF2A11D5F}" type="slidenum">
              <a:rPr lang="en-US" smtClean="0"/>
              <a:t>9</a:t>
            </a:fld>
            <a:endParaRPr lang="en-US"/>
          </a:p>
        </p:txBody>
      </p:sp>
    </p:spTree>
    <p:extLst>
      <p:ext uri="{BB962C8B-B14F-4D97-AF65-F5344CB8AC3E}">
        <p14:creationId xmlns:p14="http://schemas.microsoft.com/office/powerpoint/2010/main" val="143926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23AFB-AE37-4241-AD47-391FF2A11D5F}" type="slidenum">
              <a:rPr lang="en-US" smtClean="0"/>
              <a:t>10</a:t>
            </a:fld>
            <a:endParaRPr lang="en-US"/>
          </a:p>
        </p:txBody>
      </p:sp>
    </p:spTree>
    <p:extLst>
      <p:ext uri="{BB962C8B-B14F-4D97-AF65-F5344CB8AC3E}">
        <p14:creationId xmlns:p14="http://schemas.microsoft.com/office/powerpoint/2010/main" val="380340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23AFB-AE37-4241-AD47-391FF2A11D5F}" type="slidenum">
              <a:rPr lang="en-US" smtClean="0"/>
              <a:t>11</a:t>
            </a:fld>
            <a:endParaRPr lang="en-US"/>
          </a:p>
        </p:txBody>
      </p:sp>
    </p:spTree>
    <p:extLst>
      <p:ext uri="{BB962C8B-B14F-4D97-AF65-F5344CB8AC3E}">
        <p14:creationId xmlns:p14="http://schemas.microsoft.com/office/powerpoint/2010/main" val="338869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CE3EC-CDAF-4471-9E87-45FD32E093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2C3B64-4A68-4C26-B5F5-E408B77C2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94DB3D-9C1B-4ECA-98A0-F240EDA41093}"/>
              </a:ext>
            </a:extLst>
          </p:cNvPr>
          <p:cNvSpPr>
            <a:spLocks noGrp="1"/>
          </p:cNvSpPr>
          <p:nvPr>
            <p:ph type="dt" sz="half" idx="10"/>
          </p:nvPr>
        </p:nvSpPr>
        <p:spPr/>
        <p:txBody>
          <a:bodyPr/>
          <a:lstStyle/>
          <a:p>
            <a:fld id="{ED34EC34-DFA2-2F4E-B9A2-8C7F8207928A}" type="datetime1">
              <a:rPr lang="en-US" smtClean="0"/>
              <a:t>10/7/2020</a:t>
            </a:fld>
            <a:endParaRPr lang="en-US"/>
          </a:p>
        </p:txBody>
      </p:sp>
      <p:sp>
        <p:nvSpPr>
          <p:cNvPr id="5" name="Footer Placeholder 4">
            <a:extLst>
              <a:ext uri="{FF2B5EF4-FFF2-40B4-BE49-F238E27FC236}">
                <a16:creationId xmlns:a16="http://schemas.microsoft.com/office/drawing/2014/main" id="{45CC2003-A4FB-42BA-A535-25627247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7470B-A0B6-425E-99E6-DF377BA4B3B0}"/>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976439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BE65-541E-4F91-AE1F-4BD51E310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8355A-F8A7-487F-8F3C-47B5C3A8D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3CF90-8AB1-49EA-A41D-9102C88E50A3}"/>
              </a:ext>
            </a:extLst>
          </p:cNvPr>
          <p:cNvSpPr>
            <a:spLocks noGrp="1"/>
          </p:cNvSpPr>
          <p:nvPr>
            <p:ph type="dt" sz="half" idx="10"/>
          </p:nvPr>
        </p:nvSpPr>
        <p:spPr/>
        <p:txBody>
          <a:bodyPr/>
          <a:lstStyle/>
          <a:p>
            <a:fld id="{6CFAAE69-1B61-854C-B966-2F3B620793BB}" type="datetime1">
              <a:rPr lang="en-US" smtClean="0"/>
              <a:t>10/7/2020</a:t>
            </a:fld>
            <a:endParaRPr lang="en-US"/>
          </a:p>
        </p:txBody>
      </p:sp>
      <p:sp>
        <p:nvSpPr>
          <p:cNvPr id="5" name="Footer Placeholder 4">
            <a:extLst>
              <a:ext uri="{FF2B5EF4-FFF2-40B4-BE49-F238E27FC236}">
                <a16:creationId xmlns:a16="http://schemas.microsoft.com/office/drawing/2014/main" id="{69C761E0-E742-424A-A6E7-D62BFB81C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9138A-7653-4EAC-8DBB-1EDAD262AF83}"/>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167493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A5815E-1A34-4C74-9C93-C6E9AF0238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4F98D-BCBA-4F87-834C-3446E05540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8FE10-F191-4F20-9047-EBED02EB4984}"/>
              </a:ext>
            </a:extLst>
          </p:cNvPr>
          <p:cNvSpPr>
            <a:spLocks noGrp="1"/>
          </p:cNvSpPr>
          <p:nvPr>
            <p:ph type="dt" sz="half" idx="10"/>
          </p:nvPr>
        </p:nvSpPr>
        <p:spPr/>
        <p:txBody>
          <a:bodyPr/>
          <a:lstStyle/>
          <a:p>
            <a:fld id="{6D748424-468D-F946-BED5-C8D09880F559}" type="datetime1">
              <a:rPr lang="en-US" smtClean="0"/>
              <a:t>10/7/2020</a:t>
            </a:fld>
            <a:endParaRPr lang="en-US"/>
          </a:p>
        </p:txBody>
      </p:sp>
      <p:sp>
        <p:nvSpPr>
          <p:cNvPr id="5" name="Footer Placeholder 4">
            <a:extLst>
              <a:ext uri="{FF2B5EF4-FFF2-40B4-BE49-F238E27FC236}">
                <a16:creationId xmlns:a16="http://schemas.microsoft.com/office/drawing/2014/main" id="{41F98725-A0F2-45AD-BF4A-944AA0189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44B72-6DFB-42E2-A8E8-9D6FB1C7AEDC}"/>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38850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AE33-7CED-4DBC-A43D-786C6563A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3BE44-1342-4F15-8850-53FB4FB0B4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7D034-8674-4CD0-ACA9-BEF2C70B9464}"/>
              </a:ext>
            </a:extLst>
          </p:cNvPr>
          <p:cNvSpPr>
            <a:spLocks noGrp="1"/>
          </p:cNvSpPr>
          <p:nvPr>
            <p:ph type="dt" sz="half" idx="10"/>
          </p:nvPr>
        </p:nvSpPr>
        <p:spPr/>
        <p:txBody>
          <a:bodyPr/>
          <a:lstStyle/>
          <a:p>
            <a:fld id="{A14072D8-2D5E-1C40-9788-B271853E17E4}" type="datetime1">
              <a:rPr lang="en-US" smtClean="0"/>
              <a:t>10/7/2020</a:t>
            </a:fld>
            <a:endParaRPr lang="en-US"/>
          </a:p>
        </p:txBody>
      </p:sp>
      <p:sp>
        <p:nvSpPr>
          <p:cNvPr id="5" name="Footer Placeholder 4">
            <a:extLst>
              <a:ext uri="{FF2B5EF4-FFF2-40B4-BE49-F238E27FC236}">
                <a16:creationId xmlns:a16="http://schemas.microsoft.com/office/drawing/2014/main" id="{9FFCC5DB-6238-47D7-96E8-111E754C4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8D19D-5B22-41A1-BA1F-AC9EAA808E7C}"/>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30391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F05C-F0FB-48E2-A06D-42139DBDCC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1CA602-2DAD-4966-A3C0-4A20E5ABBC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134E75-B69B-439E-A1C1-5945AD915206}"/>
              </a:ext>
            </a:extLst>
          </p:cNvPr>
          <p:cNvSpPr>
            <a:spLocks noGrp="1"/>
          </p:cNvSpPr>
          <p:nvPr>
            <p:ph type="dt" sz="half" idx="10"/>
          </p:nvPr>
        </p:nvSpPr>
        <p:spPr/>
        <p:txBody>
          <a:bodyPr/>
          <a:lstStyle/>
          <a:p>
            <a:fld id="{764EDAE2-EB46-1143-8457-C17FF1AEEC59}" type="datetime1">
              <a:rPr lang="en-US" smtClean="0"/>
              <a:t>10/7/2020</a:t>
            </a:fld>
            <a:endParaRPr lang="en-US"/>
          </a:p>
        </p:txBody>
      </p:sp>
      <p:sp>
        <p:nvSpPr>
          <p:cNvPr id="5" name="Footer Placeholder 4">
            <a:extLst>
              <a:ext uri="{FF2B5EF4-FFF2-40B4-BE49-F238E27FC236}">
                <a16:creationId xmlns:a16="http://schemas.microsoft.com/office/drawing/2014/main" id="{A71612D1-B0F6-437F-A551-4732BB2B6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74D5A-BA6F-4D16-98F0-AA601213835D}"/>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43713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41E3-441C-49C6-BD11-DA6039569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F44C5-224F-46D8-B09F-818EC2B6BE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6107E-7486-48BD-B9F3-F7F14E87B7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E4CCA5-8279-4658-9502-6E41A9C92729}"/>
              </a:ext>
            </a:extLst>
          </p:cNvPr>
          <p:cNvSpPr>
            <a:spLocks noGrp="1"/>
          </p:cNvSpPr>
          <p:nvPr>
            <p:ph type="dt" sz="half" idx="10"/>
          </p:nvPr>
        </p:nvSpPr>
        <p:spPr/>
        <p:txBody>
          <a:bodyPr/>
          <a:lstStyle/>
          <a:p>
            <a:fld id="{20947743-C110-0F43-899D-8832C61E5DF4}" type="datetime1">
              <a:rPr lang="en-US" smtClean="0"/>
              <a:t>10/7/2020</a:t>
            </a:fld>
            <a:endParaRPr lang="en-US"/>
          </a:p>
        </p:txBody>
      </p:sp>
      <p:sp>
        <p:nvSpPr>
          <p:cNvPr id="6" name="Footer Placeholder 5">
            <a:extLst>
              <a:ext uri="{FF2B5EF4-FFF2-40B4-BE49-F238E27FC236}">
                <a16:creationId xmlns:a16="http://schemas.microsoft.com/office/drawing/2014/main" id="{A6900BED-7949-45A7-A7BA-9EDCA55B0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5EEC19-1165-4376-AD63-F11672D6D774}"/>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1475330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9460-4D69-45FC-BD70-B2BB91D66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04311-9316-4E29-A042-3C2CA1CEB3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EB242-64C7-40E8-A7E4-E49634BB8E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790AE-335D-4A6B-B1FB-31602C68A3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7BC1B6-1813-4120-AF66-EA8E40C6C4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B2E74-6043-40E7-994A-6FC0DA1D7946}"/>
              </a:ext>
            </a:extLst>
          </p:cNvPr>
          <p:cNvSpPr>
            <a:spLocks noGrp="1"/>
          </p:cNvSpPr>
          <p:nvPr>
            <p:ph type="dt" sz="half" idx="10"/>
          </p:nvPr>
        </p:nvSpPr>
        <p:spPr/>
        <p:txBody>
          <a:bodyPr/>
          <a:lstStyle/>
          <a:p>
            <a:fld id="{40D114BF-00B5-D34E-85F7-014AC08BED68}" type="datetime1">
              <a:rPr lang="en-US" smtClean="0"/>
              <a:t>10/7/2020</a:t>
            </a:fld>
            <a:endParaRPr lang="en-US"/>
          </a:p>
        </p:txBody>
      </p:sp>
      <p:sp>
        <p:nvSpPr>
          <p:cNvPr id="8" name="Footer Placeholder 7">
            <a:extLst>
              <a:ext uri="{FF2B5EF4-FFF2-40B4-BE49-F238E27FC236}">
                <a16:creationId xmlns:a16="http://schemas.microsoft.com/office/drawing/2014/main" id="{B3D13F57-B181-43F9-AD35-8596EDF35B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B61F4F-6B5A-47AE-A00E-85D20D44A7A9}"/>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217519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01DF-CBBA-47E7-A4E8-316271412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C8A712-13B2-4B6D-833D-5316678FB9E2}"/>
              </a:ext>
            </a:extLst>
          </p:cNvPr>
          <p:cNvSpPr>
            <a:spLocks noGrp="1"/>
          </p:cNvSpPr>
          <p:nvPr>
            <p:ph type="dt" sz="half" idx="10"/>
          </p:nvPr>
        </p:nvSpPr>
        <p:spPr/>
        <p:txBody>
          <a:bodyPr/>
          <a:lstStyle/>
          <a:p>
            <a:fld id="{EC2C6D13-E332-E845-914A-960AF3E8C602}" type="datetime1">
              <a:rPr lang="en-US" smtClean="0"/>
              <a:t>10/7/2020</a:t>
            </a:fld>
            <a:endParaRPr lang="en-US"/>
          </a:p>
        </p:txBody>
      </p:sp>
      <p:sp>
        <p:nvSpPr>
          <p:cNvPr id="4" name="Footer Placeholder 3">
            <a:extLst>
              <a:ext uri="{FF2B5EF4-FFF2-40B4-BE49-F238E27FC236}">
                <a16:creationId xmlns:a16="http://schemas.microsoft.com/office/drawing/2014/main" id="{A9C614C9-F495-4470-8E03-B45C47906F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59EF98-CF47-4B4A-A2DB-014113DBB29F}"/>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58907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CAFFA8-58C9-44C6-8EB5-03278BBA70CB}"/>
              </a:ext>
            </a:extLst>
          </p:cNvPr>
          <p:cNvSpPr>
            <a:spLocks noGrp="1"/>
          </p:cNvSpPr>
          <p:nvPr>
            <p:ph type="dt" sz="half" idx="10"/>
          </p:nvPr>
        </p:nvSpPr>
        <p:spPr/>
        <p:txBody>
          <a:bodyPr/>
          <a:lstStyle/>
          <a:p>
            <a:fld id="{895F1429-953E-584C-A362-57C74E88C23A}" type="datetime1">
              <a:rPr lang="en-US" smtClean="0"/>
              <a:t>10/7/2020</a:t>
            </a:fld>
            <a:endParaRPr lang="en-US"/>
          </a:p>
        </p:txBody>
      </p:sp>
      <p:sp>
        <p:nvSpPr>
          <p:cNvPr id="3" name="Footer Placeholder 2">
            <a:extLst>
              <a:ext uri="{FF2B5EF4-FFF2-40B4-BE49-F238E27FC236}">
                <a16:creationId xmlns:a16="http://schemas.microsoft.com/office/drawing/2014/main" id="{5F7F1568-9C9A-44E0-AC3E-FF8FC97B1C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1CDFF1-AA89-4F47-B678-78B1006AE304}"/>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308715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DB2A-648F-42FA-BB0D-2DD0CBEC9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0F09FF-72E7-4F0C-9600-D6727CB3A7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C4055-C29B-4599-AB50-8F56125A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7BFE8-8F88-4E10-BA0D-799789605EFD}"/>
              </a:ext>
            </a:extLst>
          </p:cNvPr>
          <p:cNvSpPr>
            <a:spLocks noGrp="1"/>
          </p:cNvSpPr>
          <p:nvPr>
            <p:ph type="dt" sz="half" idx="10"/>
          </p:nvPr>
        </p:nvSpPr>
        <p:spPr/>
        <p:txBody>
          <a:bodyPr/>
          <a:lstStyle/>
          <a:p>
            <a:fld id="{AA833EB4-2CDC-5748-B68D-467627D8654A}" type="datetime1">
              <a:rPr lang="en-US" smtClean="0"/>
              <a:t>10/7/2020</a:t>
            </a:fld>
            <a:endParaRPr lang="en-US"/>
          </a:p>
        </p:txBody>
      </p:sp>
      <p:sp>
        <p:nvSpPr>
          <p:cNvPr id="6" name="Footer Placeholder 5">
            <a:extLst>
              <a:ext uri="{FF2B5EF4-FFF2-40B4-BE49-F238E27FC236}">
                <a16:creationId xmlns:a16="http://schemas.microsoft.com/office/drawing/2014/main" id="{480A2F05-4F22-4843-9AB6-E72B698AC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8F1173-C449-4589-972B-9AE13E1B3680}"/>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3701706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0309-8123-4E65-A565-BC9931ED5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0FC5A-A35B-4F40-A9A1-9663EAEC23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F6108-4782-494A-920A-99F47A9E7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ACA893-6612-43CA-9B67-83D1912768DE}"/>
              </a:ext>
            </a:extLst>
          </p:cNvPr>
          <p:cNvSpPr>
            <a:spLocks noGrp="1"/>
          </p:cNvSpPr>
          <p:nvPr>
            <p:ph type="dt" sz="half" idx="10"/>
          </p:nvPr>
        </p:nvSpPr>
        <p:spPr/>
        <p:txBody>
          <a:bodyPr/>
          <a:lstStyle/>
          <a:p>
            <a:fld id="{627D0C0B-2AF8-0146-8B9A-F32F7A09DCC9}" type="datetime1">
              <a:rPr lang="en-US" smtClean="0"/>
              <a:t>10/7/2020</a:t>
            </a:fld>
            <a:endParaRPr lang="en-US"/>
          </a:p>
        </p:txBody>
      </p:sp>
      <p:sp>
        <p:nvSpPr>
          <p:cNvPr id="6" name="Footer Placeholder 5">
            <a:extLst>
              <a:ext uri="{FF2B5EF4-FFF2-40B4-BE49-F238E27FC236}">
                <a16:creationId xmlns:a16="http://schemas.microsoft.com/office/drawing/2014/main" id="{59911E0A-F3FE-40E7-8C6C-999FA5ECD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0952B-70FD-46A9-A8E9-1CDDB52B5229}"/>
              </a:ext>
            </a:extLst>
          </p:cNvPr>
          <p:cNvSpPr>
            <a:spLocks noGrp="1"/>
          </p:cNvSpPr>
          <p:nvPr>
            <p:ph type="sldNum" sz="quarter" idx="12"/>
          </p:nvPr>
        </p:nvSpPr>
        <p:spPr/>
        <p:txBody>
          <a:bodyPr/>
          <a:lstStyle/>
          <a:p>
            <a:fld id="{D26F312B-F9EF-47B0-BD41-629A469982E1}" type="slidenum">
              <a:rPr lang="en-US" smtClean="0"/>
              <a:t>‹#›</a:t>
            </a:fld>
            <a:endParaRPr lang="en-US"/>
          </a:p>
        </p:txBody>
      </p:sp>
    </p:spTree>
    <p:extLst>
      <p:ext uri="{BB962C8B-B14F-4D97-AF65-F5344CB8AC3E}">
        <p14:creationId xmlns:p14="http://schemas.microsoft.com/office/powerpoint/2010/main" val="419818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DB8174-A060-449A-8A00-42B51824CC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F8570A-7479-4FB3-84C9-3AFBF74377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208F3-B791-4648-8CD6-AFE98722C7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37EBA-5BB2-B34C-8639-1D3C90B0A1E0}" type="datetime1">
              <a:rPr lang="en-US" smtClean="0"/>
              <a:t>10/7/2020</a:t>
            </a:fld>
            <a:endParaRPr lang="en-US"/>
          </a:p>
        </p:txBody>
      </p:sp>
      <p:sp>
        <p:nvSpPr>
          <p:cNvPr id="5" name="Footer Placeholder 4">
            <a:extLst>
              <a:ext uri="{FF2B5EF4-FFF2-40B4-BE49-F238E27FC236}">
                <a16:creationId xmlns:a16="http://schemas.microsoft.com/office/drawing/2014/main" id="{816F53AD-1D6F-4DEC-B49E-354F388BAC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F16454-706E-4565-A619-C87E1CB6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F312B-F9EF-47B0-BD41-629A469982E1}" type="slidenum">
              <a:rPr lang="en-US" smtClean="0"/>
              <a:t>‹#›</a:t>
            </a:fld>
            <a:endParaRPr lang="en-US"/>
          </a:p>
        </p:txBody>
      </p:sp>
    </p:spTree>
    <p:extLst>
      <p:ext uri="{BB962C8B-B14F-4D97-AF65-F5344CB8AC3E}">
        <p14:creationId xmlns:p14="http://schemas.microsoft.com/office/powerpoint/2010/main" val="1531727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gif"/><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at sunset&#10;&#10;Description automatically generated">
            <a:extLst>
              <a:ext uri="{FF2B5EF4-FFF2-40B4-BE49-F238E27FC236}">
                <a16:creationId xmlns:a16="http://schemas.microsoft.com/office/drawing/2014/main" id="{F5E95A5A-3BA1-4994-BEF5-5055B1017B5E}"/>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 t="15984" r="11" b="-7261"/>
          <a:stretch/>
        </p:blipFill>
        <p:spPr>
          <a:xfrm>
            <a:off x="0" y="0"/>
            <a:ext cx="12325350" cy="7470880"/>
          </a:xfrm>
          <a:prstGeom prst="rect">
            <a:avLst/>
          </a:prstGeom>
        </p:spPr>
      </p:pic>
      <p:sp>
        <p:nvSpPr>
          <p:cNvPr id="5" name="TextBox 4">
            <a:extLst>
              <a:ext uri="{FF2B5EF4-FFF2-40B4-BE49-F238E27FC236}">
                <a16:creationId xmlns:a16="http://schemas.microsoft.com/office/drawing/2014/main" id="{04184705-28EF-4445-AFB7-3C000A6D2139}"/>
              </a:ext>
            </a:extLst>
          </p:cNvPr>
          <p:cNvSpPr txBox="1"/>
          <p:nvPr/>
        </p:nvSpPr>
        <p:spPr>
          <a:xfrm>
            <a:off x="6162675" y="1803952"/>
            <a:ext cx="5429955" cy="2246769"/>
          </a:xfrm>
          <a:prstGeom prst="rect">
            <a:avLst/>
          </a:prstGeom>
          <a:noFill/>
        </p:spPr>
        <p:txBody>
          <a:bodyPr wrap="square" rtlCol="0">
            <a:spAutoFit/>
          </a:bodyPr>
          <a:lstStyle/>
          <a:p>
            <a:r>
              <a:rPr lang="en-US" sz="6000" b="1" dirty="0">
                <a:solidFill>
                  <a:srgbClr val="FFD966"/>
                </a:solidFill>
              </a:rPr>
              <a:t>Vets Drive Vets</a:t>
            </a:r>
          </a:p>
          <a:p>
            <a:r>
              <a:rPr lang="en-US" sz="4000" b="1" dirty="0">
                <a:solidFill>
                  <a:schemeClr val="bg1"/>
                </a:solidFill>
              </a:rPr>
              <a:t>DC-Maryland-Virginia Demonstration project</a:t>
            </a:r>
          </a:p>
        </p:txBody>
      </p:sp>
      <p:sp>
        <p:nvSpPr>
          <p:cNvPr id="6" name="TextBox 5">
            <a:extLst>
              <a:ext uri="{FF2B5EF4-FFF2-40B4-BE49-F238E27FC236}">
                <a16:creationId xmlns:a16="http://schemas.microsoft.com/office/drawing/2014/main" id="{4C2367F1-ECA4-44F4-BD41-1AA1897581FD}"/>
              </a:ext>
            </a:extLst>
          </p:cNvPr>
          <p:cNvSpPr txBox="1"/>
          <p:nvPr/>
        </p:nvSpPr>
        <p:spPr>
          <a:xfrm>
            <a:off x="7200178" y="6200412"/>
            <a:ext cx="4804253" cy="400110"/>
          </a:xfrm>
          <a:prstGeom prst="rect">
            <a:avLst/>
          </a:prstGeom>
          <a:noFill/>
          <a:ln>
            <a:noFill/>
          </a:ln>
        </p:spPr>
        <p:txBody>
          <a:bodyPr wrap="square" rtlCol="0">
            <a:spAutoFit/>
          </a:bodyPr>
          <a:lstStyle/>
          <a:p>
            <a:pPr algn="r"/>
            <a:r>
              <a:rPr lang="en-US" sz="2000" dirty="0">
                <a:solidFill>
                  <a:schemeClr val="bg1"/>
                </a:solidFill>
              </a:rPr>
              <a:t>August 2020</a:t>
            </a:r>
            <a:endParaRPr lang="en-US" sz="3000" b="1" dirty="0">
              <a:solidFill>
                <a:schemeClr val="bg1"/>
              </a:solidFill>
            </a:endParaRPr>
          </a:p>
        </p:txBody>
      </p:sp>
    </p:spTree>
    <p:extLst>
      <p:ext uri="{BB962C8B-B14F-4D97-AF65-F5344CB8AC3E}">
        <p14:creationId xmlns:p14="http://schemas.microsoft.com/office/powerpoint/2010/main" val="405999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9F0AD8FC-D8F9-6244-8E5E-44CE9484EAD0}"/>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787" b="6392"/>
          <a:stretch/>
        </p:blipFill>
        <p:spPr>
          <a:xfrm>
            <a:off x="0" y="0"/>
            <a:ext cx="12192000" cy="6971283"/>
          </a:xfrm>
          <a:prstGeom prst="rect">
            <a:avLst/>
          </a:prstGeom>
        </p:spPr>
      </p:pic>
      <p:sp>
        <p:nvSpPr>
          <p:cNvPr id="5" name="TextBox 4">
            <a:extLst>
              <a:ext uri="{FF2B5EF4-FFF2-40B4-BE49-F238E27FC236}">
                <a16:creationId xmlns:a16="http://schemas.microsoft.com/office/drawing/2014/main" id="{5E48059E-0F59-4C61-95DC-94A6017137C1}"/>
              </a:ext>
            </a:extLst>
          </p:cNvPr>
          <p:cNvSpPr txBox="1"/>
          <p:nvPr/>
        </p:nvSpPr>
        <p:spPr>
          <a:xfrm>
            <a:off x="1729544" y="1340672"/>
            <a:ext cx="9251833" cy="553998"/>
          </a:xfrm>
          <a:prstGeom prst="rect">
            <a:avLst/>
          </a:prstGeom>
          <a:noFill/>
          <a:ln>
            <a:noFill/>
          </a:ln>
        </p:spPr>
        <p:txBody>
          <a:bodyPr wrap="square" rtlCol="0">
            <a:spAutoFit/>
          </a:bodyPr>
          <a:lstStyle/>
          <a:p>
            <a:r>
              <a:rPr lang="en-US" sz="3000" b="1" dirty="0">
                <a:solidFill>
                  <a:schemeClr val="bg1"/>
                </a:solidFill>
              </a:rPr>
              <a:t>We need </a:t>
            </a:r>
            <a:r>
              <a:rPr lang="en-US" sz="3000" b="1" dirty="0">
                <a:solidFill>
                  <a:schemeClr val="accent4">
                    <a:lumMod val="60000"/>
                    <a:lumOff val="40000"/>
                  </a:schemeClr>
                </a:solidFill>
              </a:rPr>
              <a:t>you</a:t>
            </a:r>
            <a:r>
              <a:rPr lang="en-US" sz="3000" b="1" dirty="0">
                <a:solidFill>
                  <a:schemeClr val="bg1"/>
                </a:solidFill>
              </a:rPr>
              <a:t>.</a:t>
            </a:r>
          </a:p>
        </p:txBody>
      </p:sp>
      <p:sp>
        <p:nvSpPr>
          <p:cNvPr id="6" name="TextBox 5">
            <a:extLst>
              <a:ext uri="{FF2B5EF4-FFF2-40B4-BE49-F238E27FC236}">
                <a16:creationId xmlns:a16="http://schemas.microsoft.com/office/drawing/2014/main" id="{713E2396-E53D-45AF-A4D4-361B315974D3}"/>
              </a:ext>
            </a:extLst>
          </p:cNvPr>
          <p:cNvSpPr txBox="1"/>
          <p:nvPr/>
        </p:nvSpPr>
        <p:spPr>
          <a:xfrm>
            <a:off x="2181653" y="2349527"/>
            <a:ext cx="7209693" cy="3046988"/>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We are seeking initial investors to work and partner with us to launch the first DMV Chapter of the Vets Drive Vets enterprise. This Demonstration Project is scheduled to launch in </a:t>
            </a:r>
            <a:r>
              <a:rPr lang="en-US" sz="2400" b="1" dirty="0">
                <a:solidFill>
                  <a:srgbClr val="FFD966"/>
                </a:solidFill>
              </a:rPr>
              <a:t>Fall 2020</a:t>
            </a:r>
            <a:r>
              <a:rPr lang="en-US" sz="2400" b="1" dirty="0">
                <a:solidFill>
                  <a:schemeClr val="bg1"/>
                </a:solidFill>
              </a:rPr>
              <a:t>.</a:t>
            </a:r>
          </a:p>
          <a:p>
            <a:endParaRPr lang="en-US" sz="2400" dirty="0">
              <a:solidFill>
                <a:schemeClr val="bg1"/>
              </a:solidFill>
            </a:endParaRPr>
          </a:p>
          <a:p>
            <a:r>
              <a:rPr lang="en-US" sz="2400" dirty="0">
                <a:solidFill>
                  <a:schemeClr val="bg1"/>
                </a:solidFill>
              </a:rPr>
              <a:t>With your help, we help veterans develop a successful business while having meaningful impact.</a:t>
            </a:r>
          </a:p>
        </p:txBody>
      </p:sp>
    </p:spTree>
    <p:extLst>
      <p:ext uri="{BB962C8B-B14F-4D97-AF65-F5344CB8AC3E}">
        <p14:creationId xmlns:p14="http://schemas.microsoft.com/office/powerpoint/2010/main" val="206909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ain, outdoor, track, long&#10;&#10;Description automatically generated">
            <a:extLst>
              <a:ext uri="{FF2B5EF4-FFF2-40B4-BE49-F238E27FC236}">
                <a16:creationId xmlns:a16="http://schemas.microsoft.com/office/drawing/2014/main" id="{F0CCA513-9C00-F54F-B5CF-C791C5A8DF70}"/>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 t="12500" r="-1" b="12500"/>
          <a:stretch/>
        </p:blipFill>
        <p:spPr>
          <a:xfrm>
            <a:off x="0" y="0"/>
            <a:ext cx="12192000" cy="6858000"/>
          </a:xfrm>
          <a:prstGeom prst="rect">
            <a:avLst/>
          </a:prstGeom>
        </p:spPr>
      </p:pic>
      <p:sp>
        <p:nvSpPr>
          <p:cNvPr id="7" name="TextBox 6">
            <a:extLst>
              <a:ext uri="{FF2B5EF4-FFF2-40B4-BE49-F238E27FC236}">
                <a16:creationId xmlns:a16="http://schemas.microsoft.com/office/drawing/2014/main" id="{A87EA5EB-FF8A-4D9E-95CD-1E3D928E2AED}"/>
              </a:ext>
            </a:extLst>
          </p:cNvPr>
          <p:cNvSpPr txBox="1"/>
          <p:nvPr/>
        </p:nvSpPr>
        <p:spPr>
          <a:xfrm>
            <a:off x="664978" y="2199325"/>
            <a:ext cx="10765598" cy="3785652"/>
          </a:xfrm>
          <a:prstGeom prst="rect">
            <a:avLst/>
          </a:prstGeom>
          <a:noFill/>
        </p:spPr>
        <p:txBody>
          <a:bodyPr wrap="square" rtlCol="0">
            <a:spAutoFit/>
          </a:bodyPr>
          <a:lstStyle/>
          <a:p>
            <a:r>
              <a:rPr lang="en-US" sz="2400" i="1" dirty="0">
                <a:solidFill>
                  <a:schemeClr val="bg1"/>
                </a:solidFill>
              </a:rPr>
              <a:t>An investment in the pilot program secures:</a:t>
            </a:r>
          </a:p>
          <a:p>
            <a:pPr marL="342900" indent="-342900">
              <a:buFont typeface="Arial" panose="020B0604020202020204" pitchFamily="34" charset="0"/>
              <a:buChar char="•"/>
            </a:pPr>
            <a:r>
              <a:rPr lang="en-US" sz="2400" dirty="0">
                <a:solidFill>
                  <a:schemeClr val="bg1"/>
                </a:solidFill>
              </a:rPr>
              <a:t>Acquisition of a </a:t>
            </a:r>
            <a:r>
              <a:rPr lang="en-US" sz="2400" dirty="0">
                <a:solidFill>
                  <a:srgbClr val="FFD966"/>
                </a:solidFill>
              </a:rPr>
              <a:t>small fleet of vehicles </a:t>
            </a:r>
            <a:r>
              <a:rPr lang="en-US" sz="2400" dirty="0">
                <a:solidFill>
                  <a:schemeClr val="bg1"/>
                </a:solidFill>
              </a:rPr>
              <a:t>for the DMV pilot.</a:t>
            </a:r>
          </a:p>
          <a:p>
            <a:pPr marL="342900" indent="-342900">
              <a:buFont typeface="Arial" panose="020B0604020202020204" pitchFamily="34" charset="0"/>
              <a:buChar char="•"/>
            </a:pPr>
            <a:r>
              <a:rPr lang="en-US" sz="2400" dirty="0">
                <a:solidFill>
                  <a:schemeClr val="bg1"/>
                </a:solidFill>
              </a:rPr>
              <a:t>Funds </a:t>
            </a:r>
            <a:r>
              <a:rPr lang="en-US" sz="2400" dirty="0">
                <a:solidFill>
                  <a:srgbClr val="FFD966"/>
                </a:solidFill>
              </a:rPr>
              <a:t>business operations </a:t>
            </a:r>
            <a:r>
              <a:rPr lang="en-US" sz="2400" dirty="0">
                <a:solidFill>
                  <a:schemeClr val="bg1"/>
                </a:solidFill>
              </a:rPr>
              <a:t>for the VDV pilot fleet, including fuel, maintenance and operations.</a:t>
            </a:r>
          </a:p>
          <a:p>
            <a:pPr marL="342900" indent="-342900">
              <a:buFont typeface="Arial" panose="020B0604020202020204" pitchFamily="34" charset="0"/>
              <a:buChar char="•"/>
            </a:pPr>
            <a:r>
              <a:rPr lang="en-US" sz="2400" dirty="0">
                <a:solidFill>
                  <a:schemeClr val="bg1"/>
                </a:solidFill>
              </a:rPr>
              <a:t>Key business operations and management, including </a:t>
            </a:r>
            <a:r>
              <a:rPr lang="en-US" sz="2400" dirty="0">
                <a:solidFill>
                  <a:srgbClr val="FFD966"/>
                </a:solidFill>
              </a:rPr>
              <a:t>partnership development </a:t>
            </a:r>
            <a:r>
              <a:rPr lang="en-US" sz="2400" dirty="0">
                <a:solidFill>
                  <a:schemeClr val="bg1"/>
                </a:solidFill>
              </a:rPr>
              <a:t>and management.</a:t>
            </a:r>
          </a:p>
          <a:p>
            <a:pPr marL="342900" indent="-342900">
              <a:buFont typeface="Arial" panose="020B0604020202020204" pitchFamily="34" charset="0"/>
              <a:buChar char="•"/>
            </a:pPr>
            <a:r>
              <a:rPr lang="en-US" sz="2400" dirty="0">
                <a:solidFill>
                  <a:schemeClr val="bg1"/>
                </a:solidFill>
              </a:rPr>
              <a:t>Development of sophisticated </a:t>
            </a:r>
            <a:r>
              <a:rPr lang="en-US" sz="2400" dirty="0">
                <a:solidFill>
                  <a:srgbClr val="FFD966"/>
                </a:solidFill>
              </a:rPr>
              <a:t>fleet management software </a:t>
            </a:r>
            <a:r>
              <a:rPr lang="en-US" sz="2400" dirty="0">
                <a:solidFill>
                  <a:schemeClr val="bg1"/>
                </a:solidFill>
              </a:rPr>
              <a:t>and </a:t>
            </a:r>
            <a:r>
              <a:rPr lang="en-US" sz="2400" dirty="0">
                <a:solidFill>
                  <a:srgbClr val="FFD966"/>
                </a:solidFill>
              </a:rPr>
              <a:t>data collection software</a:t>
            </a:r>
            <a:r>
              <a:rPr lang="en-US" sz="2400" dirty="0">
                <a:solidFill>
                  <a:schemeClr val="bg1"/>
                </a:solidFill>
              </a:rPr>
              <a:t>.</a:t>
            </a:r>
          </a:p>
          <a:p>
            <a:pPr marL="342900" indent="-342900">
              <a:buFont typeface="Arial" panose="020B0604020202020204" pitchFamily="34" charset="0"/>
              <a:buChar char="•"/>
            </a:pPr>
            <a:r>
              <a:rPr lang="en-US" sz="2400" dirty="0">
                <a:solidFill>
                  <a:schemeClr val="bg1"/>
                </a:solidFill>
              </a:rPr>
              <a:t>Technology systems </a:t>
            </a:r>
            <a:r>
              <a:rPr lang="en-US" sz="2400" dirty="0">
                <a:solidFill>
                  <a:srgbClr val="FFD966"/>
                </a:solidFill>
              </a:rPr>
              <a:t>integration</a:t>
            </a:r>
            <a:r>
              <a:rPr lang="en-US" sz="2400" dirty="0">
                <a:solidFill>
                  <a:schemeClr val="bg1"/>
                </a:solidFill>
              </a:rPr>
              <a:t> and alignment.</a:t>
            </a:r>
          </a:p>
          <a:p>
            <a:pPr marL="342900" indent="-342900">
              <a:buFont typeface="Arial" panose="020B0604020202020204" pitchFamily="34" charset="0"/>
              <a:buChar char="•"/>
            </a:pPr>
            <a:r>
              <a:rPr lang="en-US" sz="2400" dirty="0">
                <a:solidFill>
                  <a:srgbClr val="FFD966"/>
                </a:solidFill>
              </a:rPr>
              <a:t>Data collection </a:t>
            </a:r>
            <a:r>
              <a:rPr lang="en-US" sz="2400" dirty="0">
                <a:solidFill>
                  <a:schemeClr val="bg1"/>
                </a:solidFill>
              </a:rPr>
              <a:t>systems, analysis and utilization. </a:t>
            </a:r>
          </a:p>
        </p:txBody>
      </p:sp>
      <p:sp>
        <p:nvSpPr>
          <p:cNvPr id="2" name="Rectangle 1">
            <a:extLst>
              <a:ext uri="{FF2B5EF4-FFF2-40B4-BE49-F238E27FC236}">
                <a16:creationId xmlns:a16="http://schemas.microsoft.com/office/drawing/2014/main" id="{8EEBEF7B-DCA4-9241-A024-B602C0E8893B}"/>
              </a:ext>
            </a:extLst>
          </p:cNvPr>
          <p:cNvSpPr/>
          <p:nvPr/>
        </p:nvSpPr>
        <p:spPr>
          <a:xfrm>
            <a:off x="664978" y="383223"/>
            <a:ext cx="11298421" cy="1477328"/>
          </a:xfrm>
          <a:prstGeom prst="rect">
            <a:avLst/>
          </a:prstGeom>
        </p:spPr>
        <p:txBody>
          <a:bodyPr wrap="square">
            <a:spAutoFit/>
          </a:bodyPr>
          <a:lstStyle/>
          <a:p>
            <a:pPr lvl="0"/>
            <a:r>
              <a:rPr lang="en-US" sz="3000" b="1" dirty="0">
                <a:solidFill>
                  <a:schemeClr val="bg1"/>
                </a:solidFill>
              </a:rPr>
              <a:t>DMV Pilot </a:t>
            </a:r>
            <a:r>
              <a:rPr lang="en-US" sz="3000" b="1" dirty="0">
                <a:solidFill>
                  <a:srgbClr val="FFD966"/>
                </a:solidFill>
              </a:rPr>
              <a:t>Funding Needs</a:t>
            </a:r>
            <a:r>
              <a:rPr lang="en-US" sz="3000" b="1" dirty="0">
                <a:solidFill>
                  <a:schemeClr val="bg1"/>
                </a:solidFill>
              </a:rPr>
              <a:t>.</a:t>
            </a:r>
          </a:p>
          <a:p>
            <a:pPr lvl="0"/>
            <a:endParaRPr lang="en-US" sz="3000" b="1" dirty="0">
              <a:solidFill>
                <a:srgbClr val="FFD966"/>
              </a:solidFill>
            </a:endParaRPr>
          </a:p>
          <a:p>
            <a:pPr lvl="0"/>
            <a:r>
              <a:rPr lang="en-US" sz="3000" b="1" dirty="0">
                <a:solidFill>
                  <a:schemeClr val="bg1"/>
                </a:solidFill>
              </a:rPr>
              <a:t>The full pilot launch of the program in the DMV requires </a:t>
            </a:r>
            <a:r>
              <a:rPr lang="en-US" sz="3000" b="1" dirty="0">
                <a:solidFill>
                  <a:srgbClr val="FFD966"/>
                </a:solidFill>
              </a:rPr>
              <a:t>$500,000.</a:t>
            </a:r>
          </a:p>
        </p:txBody>
      </p:sp>
    </p:spTree>
    <p:extLst>
      <p:ext uri="{BB962C8B-B14F-4D97-AF65-F5344CB8AC3E}">
        <p14:creationId xmlns:p14="http://schemas.microsoft.com/office/powerpoint/2010/main" val="2449416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building, clock, water&#10;&#10;Description automatically generated">
            <a:extLst>
              <a:ext uri="{FF2B5EF4-FFF2-40B4-BE49-F238E27FC236}">
                <a16:creationId xmlns:a16="http://schemas.microsoft.com/office/drawing/2014/main" id="{3B8610E2-8775-4AF3-B9FA-EAC4C8761DEC}"/>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 t="3184" r="-5" b="21877"/>
          <a:stretch/>
        </p:blipFill>
        <p:spPr>
          <a:xfrm>
            <a:off x="0" y="0"/>
            <a:ext cx="12192000" cy="6858000"/>
          </a:xfrm>
          <a:prstGeom prst="rect">
            <a:avLst/>
          </a:prstGeom>
        </p:spPr>
      </p:pic>
      <p:sp>
        <p:nvSpPr>
          <p:cNvPr id="5" name="TextBox 4">
            <a:extLst>
              <a:ext uri="{FF2B5EF4-FFF2-40B4-BE49-F238E27FC236}">
                <a16:creationId xmlns:a16="http://schemas.microsoft.com/office/drawing/2014/main" id="{5E48059E-0F59-4C61-95DC-94A6017137C1}"/>
              </a:ext>
            </a:extLst>
          </p:cNvPr>
          <p:cNvSpPr txBox="1"/>
          <p:nvPr/>
        </p:nvSpPr>
        <p:spPr>
          <a:xfrm>
            <a:off x="1389184" y="1180847"/>
            <a:ext cx="9251833" cy="553998"/>
          </a:xfrm>
          <a:prstGeom prst="rect">
            <a:avLst/>
          </a:prstGeom>
          <a:noFill/>
          <a:ln>
            <a:noFill/>
          </a:ln>
        </p:spPr>
        <p:txBody>
          <a:bodyPr wrap="square" rtlCol="0">
            <a:spAutoFit/>
          </a:bodyPr>
          <a:lstStyle/>
          <a:p>
            <a:r>
              <a:rPr lang="en-US" sz="3000" b="1" dirty="0">
                <a:solidFill>
                  <a:schemeClr val="bg1"/>
                </a:solidFill>
              </a:rPr>
              <a:t>Looking </a:t>
            </a:r>
            <a:r>
              <a:rPr lang="en-US" sz="3000" b="1" dirty="0">
                <a:solidFill>
                  <a:schemeClr val="accent4">
                    <a:lumMod val="60000"/>
                    <a:lumOff val="40000"/>
                  </a:schemeClr>
                </a:solidFill>
              </a:rPr>
              <a:t>ahead</a:t>
            </a:r>
            <a:r>
              <a:rPr lang="en-US" sz="3000" b="1" dirty="0">
                <a:solidFill>
                  <a:schemeClr val="bg1"/>
                </a:solidFill>
              </a:rPr>
              <a:t>.</a:t>
            </a:r>
          </a:p>
        </p:txBody>
      </p:sp>
      <p:sp>
        <p:nvSpPr>
          <p:cNvPr id="6" name="TextBox 5">
            <a:extLst>
              <a:ext uri="{FF2B5EF4-FFF2-40B4-BE49-F238E27FC236}">
                <a16:creationId xmlns:a16="http://schemas.microsoft.com/office/drawing/2014/main" id="{713E2396-E53D-45AF-A4D4-361B315974D3}"/>
              </a:ext>
            </a:extLst>
          </p:cNvPr>
          <p:cNvSpPr txBox="1"/>
          <p:nvPr/>
        </p:nvSpPr>
        <p:spPr>
          <a:xfrm>
            <a:off x="6964387" y="1457846"/>
            <a:ext cx="4676775" cy="4524315"/>
          </a:xfrm>
          <a:prstGeom prst="rect">
            <a:avLst/>
          </a:prstGeom>
          <a:noFill/>
        </p:spPr>
        <p:txBody>
          <a:bodyPr wrap="square" rtlCol="0">
            <a:spAutoFit/>
          </a:bodyPr>
          <a:lstStyle/>
          <a:p>
            <a:r>
              <a:rPr lang="en-US" sz="2400" dirty="0">
                <a:solidFill>
                  <a:schemeClr val="bg1"/>
                </a:solidFill>
              </a:rPr>
              <a:t>The Vets Drive Vets DMV pilot will be the first of many VDV chapters. We aim to introduce the business and social impact funding models to cities around the globe.</a:t>
            </a:r>
          </a:p>
          <a:p>
            <a:endParaRPr lang="en-US" sz="2400" dirty="0">
              <a:solidFill>
                <a:schemeClr val="bg1"/>
              </a:solidFill>
            </a:endParaRPr>
          </a:p>
          <a:p>
            <a:r>
              <a:rPr lang="en-US" sz="2400" dirty="0">
                <a:solidFill>
                  <a:schemeClr val="bg1"/>
                </a:solidFill>
              </a:rPr>
              <a:t>A nationwide expansion of the Vets Drive Vets chapters will seek to alleviate a diverse range of social issues including education, health, nutrition and more by providing mobility services. </a:t>
            </a:r>
          </a:p>
        </p:txBody>
      </p:sp>
    </p:spTree>
    <p:extLst>
      <p:ext uri="{BB962C8B-B14F-4D97-AF65-F5344CB8AC3E}">
        <p14:creationId xmlns:p14="http://schemas.microsoft.com/office/powerpoint/2010/main" val="300175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that are standing in the grass&#10;&#10;Description automatically generated">
            <a:extLst>
              <a:ext uri="{FF2B5EF4-FFF2-40B4-BE49-F238E27FC236}">
                <a16:creationId xmlns:a16="http://schemas.microsoft.com/office/drawing/2014/main" id="{3E4D6DFF-A6A2-4BBF-893F-FD6D173E5815}"/>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1898" b="17269"/>
          <a:stretch/>
        </p:blipFill>
        <p:spPr>
          <a:xfrm>
            <a:off x="0" y="0"/>
            <a:ext cx="12192000" cy="6858000"/>
          </a:xfrm>
          <a:prstGeom prst="rect">
            <a:avLst/>
          </a:prstGeom>
        </p:spPr>
      </p:pic>
      <p:sp>
        <p:nvSpPr>
          <p:cNvPr id="7" name="TextBox 6">
            <a:extLst>
              <a:ext uri="{FF2B5EF4-FFF2-40B4-BE49-F238E27FC236}">
                <a16:creationId xmlns:a16="http://schemas.microsoft.com/office/drawing/2014/main" id="{F1C7941F-2FBC-484F-94B3-6BC6C639EB83}"/>
              </a:ext>
            </a:extLst>
          </p:cNvPr>
          <p:cNvSpPr txBox="1"/>
          <p:nvPr/>
        </p:nvSpPr>
        <p:spPr>
          <a:xfrm>
            <a:off x="1422401" y="1132152"/>
            <a:ext cx="10273552" cy="3785652"/>
          </a:xfrm>
          <a:prstGeom prst="rect">
            <a:avLst/>
          </a:prstGeom>
          <a:noFill/>
          <a:ln>
            <a:noFill/>
          </a:ln>
        </p:spPr>
        <p:txBody>
          <a:bodyPr wrap="square" rtlCol="0">
            <a:spAutoFit/>
          </a:bodyPr>
          <a:lstStyle/>
          <a:p>
            <a:r>
              <a:rPr lang="en-US" sz="3000" b="1" dirty="0">
                <a:solidFill>
                  <a:srgbClr val="FFD966"/>
                </a:solidFill>
              </a:rPr>
              <a:t>Who We Are</a:t>
            </a:r>
            <a:r>
              <a:rPr lang="en-US" sz="3000" b="1" dirty="0">
                <a:solidFill>
                  <a:schemeClr val="bg1"/>
                </a:solidFill>
              </a:rPr>
              <a:t>.</a:t>
            </a:r>
          </a:p>
          <a:p>
            <a:endParaRPr lang="en-US" sz="3000" b="1" dirty="0">
              <a:solidFill>
                <a:schemeClr val="bg1"/>
              </a:solidFill>
            </a:endParaRPr>
          </a:p>
          <a:p>
            <a:r>
              <a:rPr lang="en-US" sz="3000" b="1" dirty="0" err="1">
                <a:solidFill>
                  <a:schemeClr val="bg1"/>
                </a:solidFill>
              </a:rPr>
              <a:t>VetsDriveVets</a:t>
            </a:r>
            <a:r>
              <a:rPr lang="en-US" sz="3000" b="1" dirty="0">
                <a:solidFill>
                  <a:schemeClr val="bg1"/>
                </a:solidFill>
              </a:rPr>
              <a:t> is a George Washington University-based initiative. It is a coalition of partners and organizations with two common goals:</a:t>
            </a:r>
          </a:p>
          <a:p>
            <a:endParaRPr lang="en-US" sz="3000" b="1" dirty="0">
              <a:solidFill>
                <a:schemeClr val="bg1"/>
              </a:solidFill>
            </a:endParaRPr>
          </a:p>
          <a:p>
            <a:pPr marL="514350" indent="-514350" algn="ctr">
              <a:buAutoNum type="arabicPeriod"/>
            </a:pPr>
            <a:r>
              <a:rPr lang="en-US" sz="3000" b="1" dirty="0">
                <a:solidFill>
                  <a:schemeClr val="bg1"/>
                </a:solidFill>
              </a:rPr>
              <a:t>To serve the </a:t>
            </a:r>
            <a:r>
              <a:rPr lang="en-US" sz="3000" b="1" dirty="0">
                <a:solidFill>
                  <a:srgbClr val="FFD966"/>
                </a:solidFill>
              </a:rPr>
              <a:t>mobility needs </a:t>
            </a:r>
            <a:r>
              <a:rPr lang="en-US" sz="3000" b="1" dirty="0">
                <a:solidFill>
                  <a:schemeClr val="bg1"/>
                </a:solidFill>
              </a:rPr>
              <a:t>of veterans.</a:t>
            </a:r>
          </a:p>
          <a:p>
            <a:pPr marL="514350" indent="-514350" algn="ctr">
              <a:buAutoNum type="arabicPeriod"/>
            </a:pPr>
            <a:r>
              <a:rPr lang="en-US" sz="3000" b="1" dirty="0">
                <a:solidFill>
                  <a:schemeClr val="bg1"/>
                </a:solidFill>
              </a:rPr>
              <a:t>To build </a:t>
            </a:r>
            <a:r>
              <a:rPr lang="en-US" sz="3000" b="1" dirty="0">
                <a:solidFill>
                  <a:srgbClr val="FFD966"/>
                </a:solidFill>
              </a:rPr>
              <a:t>entrepreneurship</a:t>
            </a:r>
            <a:r>
              <a:rPr lang="en-US" sz="3000" b="1" dirty="0">
                <a:solidFill>
                  <a:schemeClr val="bg1"/>
                </a:solidFill>
              </a:rPr>
              <a:t> opportunities for veterans. </a:t>
            </a:r>
          </a:p>
        </p:txBody>
      </p:sp>
    </p:spTree>
    <p:extLst>
      <p:ext uri="{BB962C8B-B14F-4D97-AF65-F5344CB8AC3E}">
        <p14:creationId xmlns:p14="http://schemas.microsoft.com/office/powerpoint/2010/main" val="1935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ain, outdoor, track, long&#10;&#10;Description automatically generated">
            <a:extLst>
              <a:ext uri="{FF2B5EF4-FFF2-40B4-BE49-F238E27FC236}">
                <a16:creationId xmlns:a16="http://schemas.microsoft.com/office/drawing/2014/main" id="{6F09D9E3-FB5C-2841-93D5-1E1B90296A94}"/>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 t="12500" r="-1" b="12500"/>
          <a:stretch/>
        </p:blipFill>
        <p:spPr>
          <a:xfrm>
            <a:off x="0" y="0"/>
            <a:ext cx="12192000" cy="6858000"/>
          </a:xfrm>
          <a:prstGeom prst="rect">
            <a:avLst/>
          </a:prstGeom>
        </p:spPr>
      </p:pic>
      <p:sp>
        <p:nvSpPr>
          <p:cNvPr id="7" name="TextBox 6">
            <a:extLst>
              <a:ext uri="{FF2B5EF4-FFF2-40B4-BE49-F238E27FC236}">
                <a16:creationId xmlns:a16="http://schemas.microsoft.com/office/drawing/2014/main" id="{F1C7941F-2FBC-484F-94B3-6BC6C639EB83}"/>
              </a:ext>
            </a:extLst>
          </p:cNvPr>
          <p:cNvSpPr txBox="1"/>
          <p:nvPr/>
        </p:nvSpPr>
        <p:spPr>
          <a:xfrm>
            <a:off x="914401" y="1091512"/>
            <a:ext cx="10273552" cy="1938992"/>
          </a:xfrm>
          <a:prstGeom prst="rect">
            <a:avLst/>
          </a:prstGeom>
          <a:noFill/>
          <a:ln>
            <a:noFill/>
          </a:ln>
        </p:spPr>
        <p:txBody>
          <a:bodyPr wrap="square" rtlCol="0">
            <a:spAutoFit/>
          </a:bodyPr>
          <a:lstStyle/>
          <a:p>
            <a:r>
              <a:rPr lang="en-US" sz="3000" b="1" dirty="0">
                <a:solidFill>
                  <a:schemeClr val="bg1"/>
                </a:solidFill>
              </a:rPr>
              <a:t>Vets Drive Vets </a:t>
            </a:r>
            <a:r>
              <a:rPr lang="en-US" sz="3000" b="1" dirty="0">
                <a:solidFill>
                  <a:srgbClr val="FFD966"/>
                </a:solidFill>
              </a:rPr>
              <a:t>Chapters</a:t>
            </a:r>
            <a:r>
              <a:rPr lang="en-US" sz="3000" b="1" dirty="0">
                <a:solidFill>
                  <a:schemeClr val="bg1"/>
                </a:solidFill>
              </a:rPr>
              <a:t>.</a:t>
            </a:r>
          </a:p>
          <a:p>
            <a:endParaRPr lang="en-US" sz="3000" b="1" dirty="0">
              <a:solidFill>
                <a:schemeClr val="bg1"/>
              </a:solidFill>
            </a:endParaRPr>
          </a:p>
          <a:p>
            <a:r>
              <a:rPr lang="en-US" sz="3000" b="1" dirty="0">
                <a:solidFill>
                  <a:schemeClr val="bg1"/>
                </a:solidFill>
              </a:rPr>
              <a:t>VDV chapters are social impact funded companies that deliver heath care support services to local veterans.</a:t>
            </a:r>
          </a:p>
        </p:txBody>
      </p:sp>
      <p:sp>
        <p:nvSpPr>
          <p:cNvPr id="8" name="TextBox 7">
            <a:extLst>
              <a:ext uri="{FF2B5EF4-FFF2-40B4-BE49-F238E27FC236}">
                <a16:creationId xmlns:a16="http://schemas.microsoft.com/office/drawing/2014/main" id="{A32E6AD3-AC47-4097-925F-043BC39245C4}"/>
              </a:ext>
            </a:extLst>
          </p:cNvPr>
          <p:cNvSpPr txBox="1"/>
          <p:nvPr/>
        </p:nvSpPr>
        <p:spPr>
          <a:xfrm>
            <a:off x="914401" y="3173901"/>
            <a:ext cx="7784548" cy="1569660"/>
          </a:xfrm>
          <a:prstGeom prst="rect">
            <a:avLst/>
          </a:prstGeom>
          <a:noFill/>
          <a:ln>
            <a:noFill/>
          </a:ln>
        </p:spPr>
        <p:txBody>
          <a:bodyPr wrap="square" rtlCol="0">
            <a:spAutoFit/>
          </a:bodyPr>
          <a:lstStyle/>
          <a:p>
            <a:r>
              <a:rPr lang="en-US" sz="2400" dirty="0">
                <a:solidFill>
                  <a:schemeClr val="bg1"/>
                </a:solidFill>
              </a:rPr>
              <a:t>Veterans start a for-profit mobility company in their community to provide flexible, health related services to other local-based veterans struggling with a lack of effective mobile services.</a:t>
            </a:r>
          </a:p>
        </p:txBody>
      </p:sp>
    </p:spTree>
    <p:extLst>
      <p:ext uri="{BB962C8B-B14F-4D97-AF65-F5344CB8AC3E}">
        <p14:creationId xmlns:p14="http://schemas.microsoft.com/office/powerpoint/2010/main" val="2972440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02" descr="A picture containing outdoor, water, building, clock&#10;&#10;Description automatically generated">
            <a:extLst>
              <a:ext uri="{FF2B5EF4-FFF2-40B4-BE49-F238E27FC236}">
                <a16:creationId xmlns:a16="http://schemas.microsoft.com/office/drawing/2014/main" id="{CED6F6E9-FD37-F74F-88E8-0F5E42D3C80A}"/>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8867" y="0"/>
            <a:ext cx="12192000" cy="6971283"/>
          </a:xfrm>
          <a:prstGeom prst="rect">
            <a:avLst/>
          </a:prstGeom>
        </p:spPr>
      </p:pic>
      <p:sp>
        <p:nvSpPr>
          <p:cNvPr id="131" name="TextBox 130">
            <a:extLst>
              <a:ext uri="{FF2B5EF4-FFF2-40B4-BE49-F238E27FC236}">
                <a16:creationId xmlns:a16="http://schemas.microsoft.com/office/drawing/2014/main" id="{1C510318-9D32-428F-B2DA-BBE9FA0B0DC3}"/>
              </a:ext>
            </a:extLst>
          </p:cNvPr>
          <p:cNvSpPr txBox="1"/>
          <p:nvPr/>
        </p:nvSpPr>
        <p:spPr>
          <a:xfrm>
            <a:off x="308775" y="301077"/>
            <a:ext cx="10376945" cy="1015663"/>
          </a:xfrm>
          <a:prstGeom prst="rect">
            <a:avLst/>
          </a:prstGeom>
          <a:noFill/>
          <a:ln>
            <a:noFill/>
          </a:ln>
        </p:spPr>
        <p:txBody>
          <a:bodyPr wrap="square" rtlCol="0">
            <a:spAutoFit/>
          </a:bodyPr>
          <a:lstStyle/>
          <a:p>
            <a:r>
              <a:rPr lang="en-US" sz="3000" b="1" dirty="0">
                <a:solidFill>
                  <a:schemeClr val="bg1"/>
                </a:solidFill>
              </a:rPr>
              <a:t>The DMV Demo project secures initial key </a:t>
            </a:r>
            <a:r>
              <a:rPr lang="en-US" sz="3000" b="1" dirty="0">
                <a:solidFill>
                  <a:srgbClr val="FFD966"/>
                </a:solidFill>
              </a:rPr>
              <a:t>infrastructure</a:t>
            </a:r>
            <a:r>
              <a:rPr lang="en-US" sz="3000" b="1" dirty="0">
                <a:solidFill>
                  <a:schemeClr val="bg1"/>
                </a:solidFill>
              </a:rPr>
              <a:t> and </a:t>
            </a:r>
            <a:r>
              <a:rPr lang="en-US" sz="3000" b="1" dirty="0">
                <a:solidFill>
                  <a:srgbClr val="FFD966"/>
                </a:solidFill>
              </a:rPr>
              <a:t>operational processes</a:t>
            </a:r>
            <a:r>
              <a:rPr lang="en-US" sz="3000" b="1" dirty="0">
                <a:solidFill>
                  <a:schemeClr val="bg1"/>
                </a:solidFill>
              </a:rPr>
              <a:t> to replicate across chapters.</a:t>
            </a:r>
            <a:r>
              <a:rPr lang="en-US" sz="3000" b="1" dirty="0">
                <a:solidFill>
                  <a:srgbClr val="FFD966"/>
                </a:solidFill>
              </a:rPr>
              <a:t> </a:t>
            </a:r>
            <a:endParaRPr lang="en-US" sz="3000" b="1" dirty="0">
              <a:solidFill>
                <a:schemeClr val="bg1"/>
              </a:solidFill>
            </a:endParaRPr>
          </a:p>
        </p:txBody>
      </p:sp>
      <p:sp>
        <p:nvSpPr>
          <p:cNvPr id="204" name="Slide Number Placeholder 2">
            <a:extLst>
              <a:ext uri="{FF2B5EF4-FFF2-40B4-BE49-F238E27FC236}">
                <a16:creationId xmlns:a16="http://schemas.microsoft.com/office/drawing/2014/main" id="{3C8DA699-8B51-42BB-A751-054C16282985}"/>
              </a:ext>
            </a:extLst>
          </p:cNvPr>
          <p:cNvSpPr txBox="1">
            <a:spLocks/>
          </p:cNvSpPr>
          <p:nvPr/>
        </p:nvSpPr>
        <p:spPr>
          <a:xfrm>
            <a:off x="7738080" y="6744954"/>
            <a:ext cx="792088" cy="25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CC1D26-A9BD-4BDE-BDD9-08EDBAE96860}" type="slidenum">
              <a:rPr lang="en-GB" smtClean="0"/>
              <a:pPr/>
              <a:t>3</a:t>
            </a:fld>
            <a:endParaRPr lang="en-GB" dirty="0"/>
          </a:p>
        </p:txBody>
      </p:sp>
      <p:sp>
        <p:nvSpPr>
          <p:cNvPr id="207" name="Rectangle 4">
            <a:extLst>
              <a:ext uri="{FF2B5EF4-FFF2-40B4-BE49-F238E27FC236}">
                <a16:creationId xmlns:a16="http://schemas.microsoft.com/office/drawing/2014/main" id="{C4048CC1-7F24-4D40-B85B-14490C4B7AD4}"/>
              </a:ext>
            </a:extLst>
          </p:cNvPr>
          <p:cNvSpPr>
            <a:spLocks noChangeAspect="1" noChangeArrowheads="1"/>
          </p:cNvSpPr>
          <p:nvPr/>
        </p:nvSpPr>
        <p:spPr bwMode="auto">
          <a:xfrm>
            <a:off x="1116914" y="5632446"/>
            <a:ext cx="4681232" cy="101653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anchor="ctr"/>
          <a:lstStyle/>
          <a:p>
            <a:pPr algn="ctr">
              <a:spcBef>
                <a:spcPct val="0"/>
              </a:spcBef>
            </a:pPr>
            <a:r>
              <a:rPr lang="en-US" altLang="ja-JP" b="1" dirty="0">
                <a:solidFill>
                  <a:schemeClr val="bg1"/>
                </a:solidFill>
                <a:ea typeface="ＭＳ Ｐゴシック" pitchFamily="50" charset="-128"/>
              </a:rPr>
              <a:t>Dispatch and Delivery – </a:t>
            </a:r>
            <a:r>
              <a:rPr lang="en-US" altLang="ja-JP" sz="1600" dirty="0">
                <a:solidFill>
                  <a:schemeClr val="bg1"/>
                </a:solidFill>
                <a:ea typeface="ＭＳ Ｐゴシック" pitchFamily="50" charset="-128"/>
              </a:rPr>
              <a:t>Operational processes to ensure successful business operations of each chapter to be formalized through the pilot program.</a:t>
            </a:r>
          </a:p>
        </p:txBody>
      </p:sp>
      <p:sp>
        <p:nvSpPr>
          <p:cNvPr id="208" name="Rectangle 5">
            <a:extLst>
              <a:ext uri="{FF2B5EF4-FFF2-40B4-BE49-F238E27FC236}">
                <a16:creationId xmlns:a16="http://schemas.microsoft.com/office/drawing/2014/main" id="{BACF1C7D-BA07-4CE5-A017-D939439E664E}"/>
              </a:ext>
            </a:extLst>
          </p:cNvPr>
          <p:cNvSpPr>
            <a:spLocks noChangeAspect="1" noChangeArrowheads="1"/>
          </p:cNvSpPr>
          <p:nvPr/>
        </p:nvSpPr>
        <p:spPr bwMode="auto">
          <a:xfrm>
            <a:off x="6879620" y="5683912"/>
            <a:ext cx="4444226" cy="96506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anchor="ctr"/>
          <a:lstStyle/>
          <a:p>
            <a:pPr algn="ctr">
              <a:spcBef>
                <a:spcPct val="0"/>
              </a:spcBef>
            </a:pPr>
            <a:r>
              <a:rPr lang="en-US" altLang="ja-JP" b="1" dirty="0">
                <a:solidFill>
                  <a:schemeClr val="bg1"/>
                </a:solidFill>
                <a:ea typeface="ＭＳ Ｐゴシック" pitchFamily="50" charset="-128"/>
              </a:rPr>
              <a:t>Customer Discovery and Engagement – </a:t>
            </a:r>
            <a:r>
              <a:rPr lang="en-US" altLang="ja-JP" sz="1600" dirty="0">
                <a:solidFill>
                  <a:schemeClr val="bg1"/>
                </a:solidFill>
                <a:ea typeface="ＭＳ Ｐゴシック" pitchFamily="50" charset="-128"/>
              </a:rPr>
              <a:t>Establish processes for securing local partnerships in local veteran communities, care networks etc. </a:t>
            </a:r>
          </a:p>
        </p:txBody>
      </p:sp>
      <p:sp>
        <p:nvSpPr>
          <p:cNvPr id="209" name="Line 6">
            <a:extLst>
              <a:ext uri="{FF2B5EF4-FFF2-40B4-BE49-F238E27FC236}">
                <a16:creationId xmlns:a16="http://schemas.microsoft.com/office/drawing/2014/main" id="{C03FAF95-B20F-4408-B51D-350D569E5794}"/>
              </a:ext>
            </a:extLst>
          </p:cNvPr>
          <p:cNvSpPr>
            <a:spLocks noChangeAspect="1" noChangeShapeType="1"/>
          </p:cNvSpPr>
          <p:nvPr/>
        </p:nvSpPr>
        <p:spPr bwMode="auto">
          <a:xfrm>
            <a:off x="5740395" y="2454648"/>
            <a:ext cx="0" cy="1801813"/>
          </a:xfrm>
          <a:prstGeom prst="line">
            <a:avLst/>
          </a:prstGeom>
          <a:noFill/>
          <a:ln w="76200">
            <a:solidFill>
              <a:srgbClr val="FFD966"/>
            </a:solidFill>
            <a:round/>
            <a:headEnd type="triangle" w="lg" len="med"/>
            <a:tailEnd w="lg" len="med"/>
          </a:ln>
        </p:spPr>
        <p:txBody>
          <a:bodyPr wrap="square" lIns="36000" tIns="36000" rIns="36000" bIns="36000" anchor="ctr"/>
          <a:lstStyle/>
          <a:p>
            <a:endParaRPr lang="en-US">
              <a:solidFill>
                <a:schemeClr val="bg1"/>
              </a:solidFill>
            </a:endParaRPr>
          </a:p>
        </p:txBody>
      </p:sp>
      <p:sp>
        <p:nvSpPr>
          <p:cNvPr id="210" name="Line 7">
            <a:extLst>
              <a:ext uri="{FF2B5EF4-FFF2-40B4-BE49-F238E27FC236}">
                <a16:creationId xmlns:a16="http://schemas.microsoft.com/office/drawing/2014/main" id="{C9F671BE-76F1-46FE-BA3D-AC5B14853F7B}"/>
              </a:ext>
            </a:extLst>
          </p:cNvPr>
          <p:cNvSpPr>
            <a:spLocks noChangeAspect="1" noChangeShapeType="1"/>
          </p:cNvSpPr>
          <p:nvPr/>
        </p:nvSpPr>
        <p:spPr bwMode="auto">
          <a:xfrm flipH="1">
            <a:off x="4390061" y="4360277"/>
            <a:ext cx="1354137" cy="1263650"/>
          </a:xfrm>
          <a:prstGeom prst="line">
            <a:avLst/>
          </a:prstGeom>
          <a:noFill/>
          <a:ln w="76200">
            <a:solidFill>
              <a:srgbClr val="FFD966"/>
            </a:solidFill>
            <a:round/>
            <a:headEnd w="lg" len="med"/>
            <a:tailEnd type="triangle" w="lg" len="med"/>
          </a:ln>
        </p:spPr>
        <p:txBody>
          <a:bodyPr wrap="square" lIns="36000" tIns="36000" rIns="36000" bIns="36000" anchor="ctr"/>
          <a:lstStyle/>
          <a:p>
            <a:endParaRPr lang="en-US">
              <a:solidFill>
                <a:schemeClr val="bg1"/>
              </a:solidFill>
            </a:endParaRPr>
          </a:p>
        </p:txBody>
      </p:sp>
      <p:sp>
        <p:nvSpPr>
          <p:cNvPr id="211" name="Line 8">
            <a:extLst>
              <a:ext uri="{FF2B5EF4-FFF2-40B4-BE49-F238E27FC236}">
                <a16:creationId xmlns:a16="http://schemas.microsoft.com/office/drawing/2014/main" id="{EAFA4D63-32E3-45EF-ABB1-29D4C1A473DC}"/>
              </a:ext>
            </a:extLst>
          </p:cNvPr>
          <p:cNvSpPr>
            <a:spLocks noChangeAspect="1" noChangeShapeType="1"/>
          </p:cNvSpPr>
          <p:nvPr/>
        </p:nvSpPr>
        <p:spPr bwMode="auto">
          <a:xfrm>
            <a:off x="5840077" y="4360277"/>
            <a:ext cx="1263650" cy="1263650"/>
          </a:xfrm>
          <a:prstGeom prst="line">
            <a:avLst/>
          </a:prstGeom>
          <a:noFill/>
          <a:ln w="76200">
            <a:solidFill>
              <a:srgbClr val="FFD966"/>
            </a:solidFill>
            <a:round/>
            <a:headEnd w="lg" len="med"/>
            <a:tailEnd type="triangle" w="lg" len="med"/>
          </a:ln>
        </p:spPr>
        <p:txBody>
          <a:bodyPr wrap="square" lIns="36000" tIns="36000" rIns="36000" bIns="36000" anchor="ctr"/>
          <a:lstStyle/>
          <a:p>
            <a:endParaRPr lang="en-US">
              <a:solidFill>
                <a:schemeClr val="bg1"/>
              </a:solidFill>
            </a:endParaRPr>
          </a:p>
        </p:txBody>
      </p:sp>
      <p:sp>
        <p:nvSpPr>
          <p:cNvPr id="212" name="Rectangle 9">
            <a:extLst>
              <a:ext uri="{FF2B5EF4-FFF2-40B4-BE49-F238E27FC236}">
                <a16:creationId xmlns:a16="http://schemas.microsoft.com/office/drawing/2014/main" id="{50944249-0B4E-4405-9494-F7601953F3C3}"/>
              </a:ext>
            </a:extLst>
          </p:cNvPr>
          <p:cNvSpPr>
            <a:spLocks noChangeAspect="1" noChangeArrowheads="1"/>
          </p:cNvSpPr>
          <p:nvPr/>
        </p:nvSpPr>
        <p:spPr bwMode="auto">
          <a:xfrm>
            <a:off x="3002529" y="1538825"/>
            <a:ext cx="5431278" cy="90075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36000" tIns="36000" rIns="36000" bIns="36000" anchor="ctr"/>
          <a:lstStyle/>
          <a:p>
            <a:pPr algn="ctr">
              <a:spcBef>
                <a:spcPct val="0"/>
              </a:spcBef>
            </a:pPr>
            <a:r>
              <a:rPr lang="en-US" altLang="ja-JP" b="1" dirty="0">
                <a:solidFill>
                  <a:schemeClr val="bg1"/>
                </a:solidFill>
                <a:ea typeface="ＭＳ Ｐゴシック" pitchFamily="50" charset="-128"/>
              </a:rPr>
              <a:t>Technology </a:t>
            </a:r>
            <a:r>
              <a:rPr lang="en-US" altLang="ja-JP" sz="1600" dirty="0">
                <a:solidFill>
                  <a:schemeClr val="bg1"/>
                </a:solidFill>
                <a:ea typeface="ＭＳ Ｐゴシック" pitchFamily="50" charset="-128"/>
              </a:rPr>
              <a:t>– Key technology, including dispatch software and data collection is developed through the pilot and provided to each VDV chapter.</a:t>
            </a:r>
          </a:p>
        </p:txBody>
      </p:sp>
      <p:sp>
        <p:nvSpPr>
          <p:cNvPr id="213" name="Oval 10">
            <a:extLst>
              <a:ext uri="{FF2B5EF4-FFF2-40B4-BE49-F238E27FC236}">
                <a16:creationId xmlns:a16="http://schemas.microsoft.com/office/drawing/2014/main" id="{27E1A292-3F1C-4195-91FA-E4E41B42D5F5}"/>
              </a:ext>
            </a:extLst>
          </p:cNvPr>
          <p:cNvSpPr>
            <a:spLocks noChangeAspect="1" noChangeArrowheads="1"/>
          </p:cNvSpPr>
          <p:nvPr/>
        </p:nvSpPr>
        <p:spPr bwMode="auto">
          <a:xfrm>
            <a:off x="5637207" y="4199641"/>
            <a:ext cx="201613" cy="204788"/>
          </a:xfrm>
          <a:prstGeom prst="ellipse">
            <a:avLst/>
          </a:prstGeom>
          <a:solidFill>
            <a:schemeClr val="accent3"/>
          </a:solidFill>
          <a:ln w="12700">
            <a:solidFill>
              <a:schemeClr val="tx1"/>
            </a:solidFill>
            <a:round/>
            <a:headEnd/>
            <a:tailEnd/>
          </a:ln>
        </p:spPr>
        <p:txBody>
          <a:bodyPr wrap="square" lIns="36000" tIns="36000" rIns="36000" bIns="36000" anchor="ctr"/>
          <a:lstStyle/>
          <a:p>
            <a:pPr algn="ctr">
              <a:spcBef>
                <a:spcPct val="0"/>
              </a:spcBef>
            </a:pPr>
            <a:r>
              <a:rPr lang="en-US" altLang="ja-JP" sz="1400" b="1" dirty="0">
                <a:solidFill>
                  <a:schemeClr val="bg1"/>
                </a:solidFill>
                <a:ea typeface="ＭＳ Ｐゴシック" pitchFamily="50" charset="-128"/>
              </a:rPr>
              <a:t>Text</a:t>
            </a:r>
          </a:p>
        </p:txBody>
      </p:sp>
      <p:sp>
        <p:nvSpPr>
          <p:cNvPr id="120" name="Oval 119">
            <a:extLst>
              <a:ext uri="{FF2B5EF4-FFF2-40B4-BE49-F238E27FC236}">
                <a16:creationId xmlns:a16="http://schemas.microsoft.com/office/drawing/2014/main" id="{6CA670AD-6AD5-4870-B228-5C71938028F0}"/>
              </a:ext>
            </a:extLst>
          </p:cNvPr>
          <p:cNvSpPr>
            <a:spLocks noChangeArrowheads="1"/>
          </p:cNvSpPr>
          <p:nvPr/>
        </p:nvSpPr>
        <p:spPr bwMode="auto">
          <a:xfrm>
            <a:off x="4590020" y="3111079"/>
            <a:ext cx="2289600" cy="2290763"/>
          </a:xfrm>
          <a:prstGeom prst="ellipse">
            <a:avLst/>
          </a:prstGeom>
          <a:solidFill>
            <a:srgbClr val="FFD966"/>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36000" rIns="36000" bIns="36000" anchor="ctr"/>
          <a:lstStyle/>
          <a:p>
            <a:pPr algn="ctr">
              <a:lnSpc>
                <a:spcPct val="95000"/>
              </a:lnSpc>
              <a:spcAft>
                <a:spcPct val="37000"/>
              </a:spcAft>
              <a:defRPr/>
            </a:pPr>
            <a:r>
              <a:rPr lang="en-US" sz="1400" b="1" dirty="0">
                <a:solidFill>
                  <a:srgbClr val="313131"/>
                </a:solidFill>
                <a:ea typeface="ＭＳ Ｐゴシック" pitchFamily="50" charset="-128"/>
              </a:rPr>
              <a:t>Inclusive Mobility Community</a:t>
            </a:r>
          </a:p>
          <a:p>
            <a:pPr algn="ctr">
              <a:lnSpc>
                <a:spcPct val="95000"/>
              </a:lnSpc>
              <a:spcAft>
                <a:spcPct val="37000"/>
              </a:spcAft>
              <a:defRPr/>
            </a:pPr>
            <a:r>
              <a:rPr lang="en-US" sz="1400" b="1" dirty="0">
                <a:solidFill>
                  <a:srgbClr val="313131"/>
                </a:solidFill>
                <a:ea typeface="ＭＳ Ｐゴシック" pitchFamily="50" charset="-128"/>
              </a:rPr>
              <a:t>DMV Pilot </a:t>
            </a:r>
          </a:p>
        </p:txBody>
      </p:sp>
      <p:pic>
        <p:nvPicPr>
          <p:cNvPr id="1028" name="Picture 4" descr="Washington, D.C. pattern. Use the printable outline for crafts ...">
            <a:extLst>
              <a:ext uri="{FF2B5EF4-FFF2-40B4-BE49-F238E27FC236}">
                <a16:creationId xmlns:a16="http://schemas.microsoft.com/office/drawing/2014/main" id="{65BAED83-F705-40CC-9BCB-8BE9ED3F3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359" y="3402200"/>
            <a:ext cx="1415737" cy="183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6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02" descr="A large white building&#10;&#10;Description automatically generated">
            <a:extLst>
              <a:ext uri="{FF2B5EF4-FFF2-40B4-BE49-F238E27FC236}">
                <a16:creationId xmlns:a16="http://schemas.microsoft.com/office/drawing/2014/main" id="{D861A5AA-3998-C742-9205-EDA1FEA244C6}"/>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787" b="6392"/>
          <a:stretch/>
        </p:blipFill>
        <p:spPr>
          <a:xfrm>
            <a:off x="0" y="0"/>
            <a:ext cx="12192000" cy="6971283"/>
          </a:xfrm>
          <a:prstGeom prst="rect">
            <a:avLst/>
          </a:prstGeom>
        </p:spPr>
      </p:pic>
      <p:sp>
        <p:nvSpPr>
          <p:cNvPr id="89" name="Slide Number Placeholder 2">
            <a:extLst>
              <a:ext uri="{FF2B5EF4-FFF2-40B4-BE49-F238E27FC236}">
                <a16:creationId xmlns:a16="http://schemas.microsoft.com/office/drawing/2014/main" id="{AE711518-5D50-45C2-B234-1ED63CFB918D}"/>
              </a:ext>
            </a:extLst>
          </p:cNvPr>
          <p:cNvSpPr txBox="1">
            <a:spLocks/>
          </p:cNvSpPr>
          <p:nvPr/>
        </p:nvSpPr>
        <p:spPr>
          <a:xfrm>
            <a:off x="6780092" y="6189471"/>
            <a:ext cx="792088" cy="25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CC1D26-A9BD-4BDE-BDD9-08EDBAE96860}" type="slidenum">
              <a:rPr lang="en-GB" smtClean="0"/>
              <a:pPr/>
              <a:t>4</a:t>
            </a:fld>
            <a:endParaRPr lang="en-GB" dirty="0"/>
          </a:p>
        </p:txBody>
      </p:sp>
      <p:sp>
        <p:nvSpPr>
          <p:cNvPr id="131" name="TextBox 130">
            <a:extLst>
              <a:ext uri="{FF2B5EF4-FFF2-40B4-BE49-F238E27FC236}">
                <a16:creationId xmlns:a16="http://schemas.microsoft.com/office/drawing/2014/main" id="{1C510318-9D32-428F-B2DA-BBE9FA0B0DC3}"/>
              </a:ext>
            </a:extLst>
          </p:cNvPr>
          <p:cNvSpPr txBox="1"/>
          <p:nvPr/>
        </p:nvSpPr>
        <p:spPr>
          <a:xfrm>
            <a:off x="314977" y="292329"/>
            <a:ext cx="9251833" cy="1015663"/>
          </a:xfrm>
          <a:prstGeom prst="rect">
            <a:avLst/>
          </a:prstGeom>
          <a:noFill/>
          <a:ln>
            <a:noFill/>
          </a:ln>
        </p:spPr>
        <p:txBody>
          <a:bodyPr wrap="square" rtlCol="0">
            <a:spAutoFit/>
          </a:bodyPr>
          <a:lstStyle/>
          <a:p>
            <a:r>
              <a:rPr lang="en-US" sz="3000" b="1" dirty="0">
                <a:solidFill>
                  <a:schemeClr val="bg1"/>
                </a:solidFill>
              </a:rPr>
              <a:t>The DVDs Demo is a </a:t>
            </a:r>
            <a:r>
              <a:rPr lang="en-US" sz="3000" b="1" dirty="0">
                <a:solidFill>
                  <a:srgbClr val="FFD966"/>
                </a:solidFill>
              </a:rPr>
              <a:t>coalition of key partners </a:t>
            </a:r>
            <a:r>
              <a:rPr lang="en-US" sz="3000" b="1" dirty="0">
                <a:solidFill>
                  <a:schemeClr val="bg1"/>
                </a:solidFill>
              </a:rPr>
              <a:t>focused on the success of each Vets Drive Vets Chapter.</a:t>
            </a:r>
          </a:p>
        </p:txBody>
      </p:sp>
      <p:grpSp>
        <p:nvGrpSpPr>
          <p:cNvPr id="187" name="Group 186">
            <a:extLst>
              <a:ext uri="{FF2B5EF4-FFF2-40B4-BE49-F238E27FC236}">
                <a16:creationId xmlns:a16="http://schemas.microsoft.com/office/drawing/2014/main" id="{98948EA3-5FA8-429F-9127-4656E83098D6}"/>
              </a:ext>
            </a:extLst>
          </p:cNvPr>
          <p:cNvGrpSpPr/>
          <p:nvPr/>
        </p:nvGrpSpPr>
        <p:grpSpPr>
          <a:xfrm>
            <a:off x="-1648861" y="6092872"/>
            <a:ext cx="651925" cy="454436"/>
            <a:chOff x="2627313" y="5527675"/>
            <a:chExt cx="920751" cy="644525"/>
          </a:xfrm>
          <a:solidFill>
            <a:schemeClr val="accent3">
              <a:lumMod val="60000"/>
              <a:lumOff val="40000"/>
              <a:alpha val="42000"/>
            </a:schemeClr>
          </a:solidFill>
        </p:grpSpPr>
        <p:sp>
          <p:nvSpPr>
            <p:cNvPr id="188" name="Freeform 62">
              <a:extLst>
                <a:ext uri="{FF2B5EF4-FFF2-40B4-BE49-F238E27FC236}">
                  <a16:creationId xmlns:a16="http://schemas.microsoft.com/office/drawing/2014/main" id="{688B6208-5D27-4D67-9576-4AB95453A9CC}"/>
                </a:ext>
              </a:extLst>
            </p:cNvPr>
            <p:cNvSpPr>
              <a:spLocks/>
            </p:cNvSpPr>
            <p:nvPr/>
          </p:nvSpPr>
          <p:spPr bwMode="gray">
            <a:xfrm>
              <a:off x="2627313" y="5527675"/>
              <a:ext cx="93663" cy="74613"/>
            </a:xfrm>
            <a:custGeom>
              <a:avLst/>
              <a:gdLst>
                <a:gd name="T0" fmla="*/ 0 w 117"/>
                <a:gd name="T1" fmla="*/ 55 h 95"/>
                <a:gd name="T2" fmla="*/ 43 w 117"/>
                <a:gd name="T3" fmla="*/ 95 h 95"/>
                <a:gd name="T4" fmla="*/ 67 w 117"/>
                <a:gd name="T5" fmla="*/ 94 h 95"/>
                <a:gd name="T6" fmla="*/ 105 w 117"/>
                <a:gd name="T7" fmla="*/ 71 h 95"/>
                <a:gd name="T8" fmla="*/ 117 w 117"/>
                <a:gd name="T9" fmla="*/ 20 h 95"/>
                <a:gd name="T10" fmla="*/ 91 w 117"/>
                <a:gd name="T11" fmla="*/ 0 h 95"/>
                <a:gd name="T12" fmla="*/ 56 w 117"/>
                <a:gd name="T13" fmla="*/ 6 h 95"/>
                <a:gd name="T14" fmla="*/ 0 w 117"/>
                <a:gd name="T15" fmla="*/ 55 h 95"/>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95"/>
                <a:gd name="T26" fmla="*/ 117 w 117"/>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95">
                  <a:moveTo>
                    <a:pt x="0" y="55"/>
                  </a:moveTo>
                  <a:lnTo>
                    <a:pt x="43" y="95"/>
                  </a:lnTo>
                  <a:lnTo>
                    <a:pt x="67" y="94"/>
                  </a:lnTo>
                  <a:lnTo>
                    <a:pt x="105" y="71"/>
                  </a:lnTo>
                  <a:lnTo>
                    <a:pt x="117" y="20"/>
                  </a:lnTo>
                  <a:lnTo>
                    <a:pt x="91" y="0"/>
                  </a:lnTo>
                  <a:lnTo>
                    <a:pt x="56" y="6"/>
                  </a:lnTo>
                  <a:lnTo>
                    <a:pt x="0" y="55"/>
                  </a:lnTo>
                  <a:close/>
                </a:path>
              </a:pathLst>
            </a:custGeom>
            <a:grpFill/>
            <a:ln w="12700">
              <a:solidFill>
                <a:schemeClr val="bg1"/>
              </a:solidFill>
              <a:round/>
              <a:headEnd/>
              <a:tailEnd/>
            </a:ln>
          </p:spPr>
          <p:txBody>
            <a:bodyPr/>
            <a:lstStyle>
              <a:defPPr>
                <a:defRPr lang="en-US"/>
              </a:defPPr>
              <a:lvl1pPr algn="ctr" rtl="0" fontAlgn="base">
                <a:spcBef>
                  <a:spcPct val="20000"/>
                </a:spcBef>
                <a:spcAft>
                  <a:spcPct val="0"/>
                </a:spcAft>
                <a:defRPr sz="1100" b="1" kern="1200">
                  <a:solidFill>
                    <a:schemeClr val="tx1"/>
                  </a:solidFill>
                  <a:latin typeface="Arial" pitchFamily="34" charset="0"/>
                  <a:ea typeface="+mn-ea"/>
                  <a:cs typeface="Arial" pitchFamily="34" charset="0"/>
                </a:defRPr>
              </a:lvl1pPr>
              <a:lvl2pPr marL="457200" algn="ctr" rtl="0" fontAlgn="base">
                <a:spcBef>
                  <a:spcPct val="20000"/>
                </a:spcBef>
                <a:spcAft>
                  <a:spcPct val="0"/>
                </a:spcAft>
                <a:defRPr sz="1100" b="1" kern="1200">
                  <a:solidFill>
                    <a:schemeClr val="tx1"/>
                  </a:solidFill>
                  <a:latin typeface="Arial" pitchFamily="34" charset="0"/>
                  <a:ea typeface="+mn-ea"/>
                  <a:cs typeface="Arial" pitchFamily="34" charset="0"/>
                </a:defRPr>
              </a:lvl2pPr>
              <a:lvl3pPr marL="914400" algn="ctr" rtl="0" fontAlgn="base">
                <a:spcBef>
                  <a:spcPct val="20000"/>
                </a:spcBef>
                <a:spcAft>
                  <a:spcPct val="0"/>
                </a:spcAft>
                <a:defRPr sz="1100" b="1" kern="1200">
                  <a:solidFill>
                    <a:schemeClr val="tx1"/>
                  </a:solidFill>
                  <a:latin typeface="Arial" pitchFamily="34" charset="0"/>
                  <a:ea typeface="+mn-ea"/>
                  <a:cs typeface="Arial" pitchFamily="34" charset="0"/>
                </a:defRPr>
              </a:lvl3pPr>
              <a:lvl4pPr marL="1371600" algn="ctr" rtl="0" fontAlgn="base">
                <a:spcBef>
                  <a:spcPct val="20000"/>
                </a:spcBef>
                <a:spcAft>
                  <a:spcPct val="0"/>
                </a:spcAft>
                <a:defRPr sz="1100" b="1" kern="1200">
                  <a:solidFill>
                    <a:schemeClr val="tx1"/>
                  </a:solidFill>
                  <a:latin typeface="Arial" pitchFamily="34" charset="0"/>
                  <a:ea typeface="+mn-ea"/>
                  <a:cs typeface="Arial" pitchFamily="34" charset="0"/>
                </a:defRPr>
              </a:lvl4pPr>
              <a:lvl5pPr marL="1828800" algn="ctr" rtl="0" fontAlgn="base">
                <a:spcBef>
                  <a:spcPct val="20000"/>
                </a:spcBef>
                <a:spcAft>
                  <a:spcPct val="0"/>
                </a:spcAft>
                <a:defRPr sz="1100" b="1" kern="1200">
                  <a:solidFill>
                    <a:schemeClr val="tx1"/>
                  </a:solidFill>
                  <a:latin typeface="Arial" pitchFamily="34" charset="0"/>
                  <a:ea typeface="+mn-ea"/>
                  <a:cs typeface="Arial" pitchFamily="34" charset="0"/>
                </a:defRPr>
              </a:lvl5pPr>
              <a:lvl6pPr marL="2286000" algn="l" defTabSz="914400" rtl="0" eaLnBrk="1" latinLnBrk="0" hangingPunct="1">
                <a:defRPr sz="1100" b="1" kern="1200">
                  <a:solidFill>
                    <a:schemeClr val="tx1"/>
                  </a:solidFill>
                  <a:latin typeface="Arial" pitchFamily="34" charset="0"/>
                  <a:ea typeface="+mn-ea"/>
                  <a:cs typeface="Arial" pitchFamily="34" charset="0"/>
                </a:defRPr>
              </a:lvl6pPr>
              <a:lvl7pPr marL="2743200" algn="l" defTabSz="914400" rtl="0" eaLnBrk="1" latinLnBrk="0" hangingPunct="1">
                <a:defRPr sz="1100" b="1" kern="1200">
                  <a:solidFill>
                    <a:schemeClr val="tx1"/>
                  </a:solidFill>
                  <a:latin typeface="Arial" pitchFamily="34" charset="0"/>
                  <a:ea typeface="+mn-ea"/>
                  <a:cs typeface="Arial" pitchFamily="34" charset="0"/>
                </a:defRPr>
              </a:lvl7pPr>
              <a:lvl8pPr marL="3200400" algn="l" defTabSz="914400" rtl="0" eaLnBrk="1" latinLnBrk="0" hangingPunct="1">
                <a:defRPr sz="1100" b="1" kern="1200">
                  <a:solidFill>
                    <a:schemeClr val="tx1"/>
                  </a:solidFill>
                  <a:latin typeface="Arial" pitchFamily="34" charset="0"/>
                  <a:ea typeface="+mn-ea"/>
                  <a:cs typeface="Arial" pitchFamily="34" charset="0"/>
                </a:defRPr>
              </a:lvl8pPr>
              <a:lvl9pPr marL="3657600" algn="l" defTabSz="914400" rtl="0" eaLnBrk="1" latinLnBrk="0" hangingPunct="1">
                <a:defRPr sz="1100" b="1" kern="1200">
                  <a:solidFill>
                    <a:schemeClr val="tx1"/>
                  </a:solidFill>
                  <a:latin typeface="Arial" pitchFamily="34" charset="0"/>
                  <a:ea typeface="+mn-ea"/>
                  <a:cs typeface="Arial" pitchFamily="34" charset="0"/>
                </a:defRPr>
              </a:lvl9pPr>
            </a:lstStyle>
            <a:p>
              <a:pPr eaLnBrk="0" hangingPunct="0">
                <a:lnSpc>
                  <a:spcPct val="106000"/>
                </a:lnSpc>
                <a:spcBef>
                  <a:spcPct val="30000"/>
                </a:spcBef>
              </a:pPr>
              <a:endParaRPr lang="en-US" sz="900" b="0" dirty="0">
                <a:solidFill>
                  <a:srgbClr val="000066"/>
                </a:solidFill>
              </a:endParaRPr>
            </a:p>
          </p:txBody>
        </p:sp>
        <p:sp>
          <p:nvSpPr>
            <p:cNvPr id="189" name="Freeform 63">
              <a:extLst>
                <a:ext uri="{FF2B5EF4-FFF2-40B4-BE49-F238E27FC236}">
                  <a16:creationId xmlns:a16="http://schemas.microsoft.com/office/drawing/2014/main" id="{B0479A46-10E5-446E-9C9B-000C7F2E9D5E}"/>
                </a:ext>
              </a:extLst>
            </p:cNvPr>
            <p:cNvSpPr>
              <a:spLocks/>
            </p:cNvSpPr>
            <p:nvPr/>
          </p:nvSpPr>
          <p:spPr bwMode="gray">
            <a:xfrm>
              <a:off x="2911476" y="5635625"/>
              <a:ext cx="106363" cy="90488"/>
            </a:xfrm>
            <a:custGeom>
              <a:avLst/>
              <a:gdLst>
                <a:gd name="T0" fmla="*/ 0 w 134"/>
                <a:gd name="T1" fmla="*/ 30 h 115"/>
                <a:gd name="T2" fmla="*/ 29 w 134"/>
                <a:gd name="T3" fmla="*/ 96 h 115"/>
                <a:gd name="T4" fmla="*/ 59 w 134"/>
                <a:gd name="T5" fmla="*/ 95 h 115"/>
                <a:gd name="T6" fmla="*/ 62 w 134"/>
                <a:gd name="T7" fmla="*/ 76 h 115"/>
                <a:gd name="T8" fmla="*/ 102 w 134"/>
                <a:gd name="T9" fmla="*/ 115 h 115"/>
                <a:gd name="T10" fmla="*/ 134 w 134"/>
                <a:gd name="T11" fmla="*/ 109 h 115"/>
                <a:gd name="T12" fmla="*/ 127 w 134"/>
                <a:gd name="T13" fmla="*/ 71 h 115"/>
                <a:gd name="T14" fmla="*/ 97 w 134"/>
                <a:gd name="T15" fmla="*/ 62 h 115"/>
                <a:gd name="T16" fmla="*/ 71 w 134"/>
                <a:gd name="T17" fmla="*/ 0 h 115"/>
                <a:gd name="T18" fmla="*/ 0 w 134"/>
                <a:gd name="T19" fmla="*/ 30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15"/>
                <a:gd name="T32" fmla="*/ 134 w 134"/>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15">
                  <a:moveTo>
                    <a:pt x="0" y="30"/>
                  </a:moveTo>
                  <a:lnTo>
                    <a:pt x="29" y="96"/>
                  </a:lnTo>
                  <a:lnTo>
                    <a:pt x="59" y="95"/>
                  </a:lnTo>
                  <a:lnTo>
                    <a:pt x="62" y="76"/>
                  </a:lnTo>
                  <a:lnTo>
                    <a:pt x="102" y="115"/>
                  </a:lnTo>
                  <a:lnTo>
                    <a:pt x="134" y="109"/>
                  </a:lnTo>
                  <a:lnTo>
                    <a:pt x="127" y="71"/>
                  </a:lnTo>
                  <a:lnTo>
                    <a:pt x="97" y="62"/>
                  </a:lnTo>
                  <a:lnTo>
                    <a:pt x="71" y="0"/>
                  </a:lnTo>
                  <a:lnTo>
                    <a:pt x="0" y="30"/>
                  </a:lnTo>
                  <a:close/>
                </a:path>
              </a:pathLst>
            </a:custGeom>
            <a:grpFill/>
            <a:ln w="12700">
              <a:solidFill>
                <a:schemeClr val="bg1"/>
              </a:solidFill>
              <a:round/>
              <a:headEnd/>
              <a:tailEnd/>
            </a:ln>
          </p:spPr>
          <p:txBody>
            <a:bodyPr/>
            <a:lstStyle>
              <a:defPPr>
                <a:defRPr lang="en-US"/>
              </a:defPPr>
              <a:lvl1pPr algn="ctr" rtl="0" fontAlgn="base">
                <a:spcBef>
                  <a:spcPct val="20000"/>
                </a:spcBef>
                <a:spcAft>
                  <a:spcPct val="0"/>
                </a:spcAft>
                <a:defRPr sz="1100" b="1" kern="1200">
                  <a:solidFill>
                    <a:schemeClr val="tx1"/>
                  </a:solidFill>
                  <a:latin typeface="Arial" pitchFamily="34" charset="0"/>
                  <a:ea typeface="+mn-ea"/>
                  <a:cs typeface="Arial" pitchFamily="34" charset="0"/>
                </a:defRPr>
              </a:lvl1pPr>
              <a:lvl2pPr marL="457200" algn="ctr" rtl="0" fontAlgn="base">
                <a:spcBef>
                  <a:spcPct val="20000"/>
                </a:spcBef>
                <a:spcAft>
                  <a:spcPct val="0"/>
                </a:spcAft>
                <a:defRPr sz="1100" b="1" kern="1200">
                  <a:solidFill>
                    <a:schemeClr val="tx1"/>
                  </a:solidFill>
                  <a:latin typeface="Arial" pitchFamily="34" charset="0"/>
                  <a:ea typeface="+mn-ea"/>
                  <a:cs typeface="Arial" pitchFamily="34" charset="0"/>
                </a:defRPr>
              </a:lvl2pPr>
              <a:lvl3pPr marL="914400" algn="ctr" rtl="0" fontAlgn="base">
                <a:spcBef>
                  <a:spcPct val="20000"/>
                </a:spcBef>
                <a:spcAft>
                  <a:spcPct val="0"/>
                </a:spcAft>
                <a:defRPr sz="1100" b="1" kern="1200">
                  <a:solidFill>
                    <a:schemeClr val="tx1"/>
                  </a:solidFill>
                  <a:latin typeface="Arial" pitchFamily="34" charset="0"/>
                  <a:ea typeface="+mn-ea"/>
                  <a:cs typeface="Arial" pitchFamily="34" charset="0"/>
                </a:defRPr>
              </a:lvl3pPr>
              <a:lvl4pPr marL="1371600" algn="ctr" rtl="0" fontAlgn="base">
                <a:spcBef>
                  <a:spcPct val="20000"/>
                </a:spcBef>
                <a:spcAft>
                  <a:spcPct val="0"/>
                </a:spcAft>
                <a:defRPr sz="1100" b="1" kern="1200">
                  <a:solidFill>
                    <a:schemeClr val="tx1"/>
                  </a:solidFill>
                  <a:latin typeface="Arial" pitchFamily="34" charset="0"/>
                  <a:ea typeface="+mn-ea"/>
                  <a:cs typeface="Arial" pitchFamily="34" charset="0"/>
                </a:defRPr>
              </a:lvl4pPr>
              <a:lvl5pPr marL="1828800" algn="ctr" rtl="0" fontAlgn="base">
                <a:spcBef>
                  <a:spcPct val="20000"/>
                </a:spcBef>
                <a:spcAft>
                  <a:spcPct val="0"/>
                </a:spcAft>
                <a:defRPr sz="1100" b="1" kern="1200">
                  <a:solidFill>
                    <a:schemeClr val="tx1"/>
                  </a:solidFill>
                  <a:latin typeface="Arial" pitchFamily="34" charset="0"/>
                  <a:ea typeface="+mn-ea"/>
                  <a:cs typeface="Arial" pitchFamily="34" charset="0"/>
                </a:defRPr>
              </a:lvl5pPr>
              <a:lvl6pPr marL="2286000" algn="l" defTabSz="914400" rtl="0" eaLnBrk="1" latinLnBrk="0" hangingPunct="1">
                <a:defRPr sz="1100" b="1" kern="1200">
                  <a:solidFill>
                    <a:schemeClr val="tx1"/>
                  </a:solidFill>
                  <a:latin typeface="Arial" pitchFamily="34" charset="0"/>
                  <a:ea typeface="+mn-ea"/>
                  <a:cs typeface="Arial" pitchFamily="34" charset="0"/>
                </a:defRPr>
              </a:lvl6pPr>
              <a:lvl7pPr marL="2743200" algn="l" defTabSz="914400" rtl="0" eaLnBrk="1" latinLnBrk="0" hangingPunct="1">
                <a:defRPr sz="1100" b="1" kern="1200">
                  <a:solidFill>
                    <a:schemeClr val="tx1"/>
                  </a:solidFill>
                  <a:latin typeface="Arial" pitchFamily="34" charset="0"/>
                  <a:ea typeface="+mn-ea"/>
                  <a:cs typeface="Arial" pitchFamily="34" charset="0"/>
                </a:defRPr>
              </a:lvl7pPr>
              <a:lvl8pPr marL="3200400" algn="l" defTabSz="914400" rtl="0" eaLnBrk="1" latinLnBrk="0" hangingPunct="1">
                <a:defRPr sz="1100" b="1" kern="1200">
                  <a:solidFill>
                    <a:schemeClr val="tx1"/>
                  </a:solidFill>
                  <a:latin typeface="Arial" pitchFamily="34" charset="0"/>
                  <a:ea typeface="+mn-ea"/>
                  <a:cs typeface="Arial" pitchFamily="34" charset="0"/>
                </a:defRPr>
              </a:lvl8pPr>
              <a:lvl9pPr marL="3657600" algn="l" defTabSz="914400" rtl="0" eaLnBrk="1" latinLnBrk="0" hangingPunct="1">
                <a:defRPr sz="1100" b="1" kern="1200">
                  <a:solidFill>
                    <a:schemeClr val="tx1"/>
                  </a:solidFill>
                  <a:latin typeface="Arial" pitchFamily="34" charset="0"/>
                  <a:ea typeface="+mn-ea"/>
                  <a:cs typeface="Arial" pitchFamily="34" charset="0"/>
                </a:defRPr>
              </a:lvl9pPr>
            </a:lstStyle>
            <a:p>
              <a:pPr eaLnBrk="0" hangingPunct="0">
                <a:lnSpc>
                  <a:spcPct val="106000"/>
                </a:lnSpc>
                <a:spcBef>
                  <a:spcPct val="30000"/>
                </a:spcBef>
              </a:pPr>
              <a:endParaRPr lang="en-US" sz="900" b="0" dirty="0">
                <a:solidFill>
                  <a:srgbClr val="000066"/>
                </a:solidFill>
              </a:endParaRPr>
            </a:p>
          </p:txBody>
        </p:sp>
        <p:sp>
          <p:nvSpPr>
            <p:cNvPr id="190" name="Freeform 64">
              <a:extLst>
                <a:ext uri="{FF2B5EF4-FFF2-40B4-BE49-F238E27FC236}">
                  <a16:creationId xmlns:a16="http://schemas.microsoft.com/office/drawing/2014/main" id="{1E9D1E57-3CE2-46B7-A34B-69724376378E}"/>
                </a:ext>
              </a:extLst>
            </p:cNvPr>
            <p:cNvSpPr>
              <a:spLocks/>
            </p:cNvSpPr>
            <p:nvPr/>
          </p:nvSpPr>
          <p:spPr bwMode="gray">
            <a:xfrm>
              <a:off x="3082926" y="5730875"/>
              <a:ext cx="107950" cy="30163"/>
            </a:xfrm>
            <a:custGeom>
              <a:avLst/>
              <a:gdLst>
                <a:gd name="T0" fmla="*/ 0 w 138"/>
                <a:gd name="T1" fmla="*/ 31 h 37"/>
                <a:gd name="T2" fmla="*/ 15 w 138"/>
                <a:gd name="T3" fmla="*/ 0 h 37"/>
                <a:gd name="T4" fmla="*/ 138 w 138"/>
                <a:gd name="T5" fmla="*/ 13 h 37"/>
                <a:gd name="T6" fmla="*/ 112 w 138"/>
                <a:gd name="T7" fmla="*/ 37 h 37"/>
                <a:gd name="T8" fmla="*/ 0 w 138"/>
                <a:gd name="T9" fmla="*/ 31 h 37"/>
                <a:gd name="T10" fmla="*/ 0 60000 65536"/>
                <a:gd name="T11" fmla="*/ 0 60000 65536"/>
                <a:gd name="T12" fmla="*/ 0 60000 65536"/>
                <a:gd name="T13" fmla="*/ 0 60000 65536"/>
                <a:gd name="T14" fmla="*/ 0 60000 65536"/>
                <a:gd name="T15" fmla="*/ 0 w 138"/>
                <a:gd name="T16" fmla="*/ 0 h 37"/>
                <a:gd name="T17" fmla="*/ 138 w 138"/>
                <a:gd name="T18" fmla="*/ 37 h 37"/>
              </a:gdLst>
              <a:ahLst/>
              <a:cxnLst>
                <a:cxn ang="T10">
                  <a:pos x="T0" y="T1"/>
                </a:cxn>
                <a:cxn ang="T11">
                  <a:pos x="T2" y="T3"/>
                </a:cxn>
                <a:cxn ang="T12">
                  <a:pos x="T4" y="T5"/>
                </a:cxn>
                <a:cxn ang="T13">
                  <a:pos x="T6" y="T7"/>
                </a:cxn>
                <a:cxn ang="T14">
                  <a:pos x="T8" y="T9"/>
                </a:cxn>
              </a:cxnLst>
              <a:rect l="T15" t="T16" r="T17" b="T18"/>
              <a:pathLst>
                <a:path w="138" h="37">
                  <a:moveTo>
                    <a:pt x="0" y="31"/>
                  </a:moveTo>
                  <a:lnTo>
                    <a:pt x="15" y="0"/>
                  </a:lnTo>
                  <a:lnTo>
                    <a:pt x="138" y="13"/>
                  </a:lnTo>
                  <a:lnTo>
                    <a:pt x="112" y="37"/>
                  </a:lnTo>
                  <a:lnTo>
                    <a:pt x="0" y="31"/>
                  </a:lnTo>
                  <a:close/>
                </a:path>
              </a:pathLst>
            </a:custGeom>
            <a:grpFill/>
            <a:ln w="12700">
              <a:solidFill>
                <a:schemeClr val="bg1"/>
              </a:solidFill>
              <a:round/>
              <a:headEnd/>
              <a:tailEnd/>
            </a:ln>
          </p:spPr>
          <p:txBody>
            <a:bodyPr/>
            <a:lstStyle>
              <a:defPPr>
                <a:defRPr lang="en-US"/>
              </a:defPPr>
              <a:lvl1pPr algn="ctr" rtl="0" fontAlgn="base">
                <a:spcBef>
                  <a:spcPct val="20000"/>
                </a:spcBef>
                <a:spcAft>
                  <a:spcPct val="0"/>
                </a:spcAft>
                <a:defRPr sz="1100" b="1" kern="1200">
                  <a:solidFill>
                    <a:schemeClr val="tx1"/>
                  </a:solidFill>
                  <a:latin typeface="Arial" pitchFamily="34" charset="0"/>
                  <a:ea typeface="+mn-ea"/>
                  <a:cs typeface="Arial" pitchFamily="34" charset="0"/>
                </a:defRPr>
              </a:lvl1pPr>
              <a:lvl2pPr marL="457200" algn="ctr" rtl="0" fontAlgn="base">
                <a:spcBef>
                  <a:spcPct val="20000"/>
                </a:spcBef>
                <a:spcAft>
                  <a:spcPct val="0"/>
                </a:spcAft>
                <a:defRPr sz="1100" b="1" kern="1200">
                  <a:solidFill>
                    <a:schemeClr val="tx1"/>
                  </a:solidFill>
                  <a:latin typeface="Arial" pitchFamily="34" charset="0"/>
                  <a:ea typeface="+mn-ea"/>
                  <a:cs typeface="Arial" pitchFamily="34" charset="0"/>
                </a:defRPr>
              </a:lvl2pPr>
              <a:lvl3pPr marL="914400" algn="ctr" rtl="0" fontAlgn="base">
                <a:spcBef>
                  <a:spcPct val="20000"/>
                </a:spcBef>
                <a:spcAft>
                  <a:spcPct val="0"/>
                </a:spcAft>
                <a:defRPr sz="1100" b="1" kern="1200">
                  <a:solidFill>
                    <a:schemeClr val="tx1"/>
                  </a:solidFill>
                  <a:latin typeface="Arial" pitchFamily="34" charset="0"/>
                  <a:ea typeface="+mn-ea"/>
                  <a:cs typeface="Arial" pitchFamily="34" charset="0"/>
                </a:defRPr>
              </a:lvl3pPr>
              <a:lvl4pPr marL="1371600" algn="ctr" rtl="0" fontAlgn="base">
                <a:spcBef>
                  <a:spcPct val="20000"/>
                </a:spcBef>
                <a:spcAft>
                  <a:spcPct val="0"/>
                </a:spcAft>
                <a:defRPr sz="1100" b="1" kern="1200">
                  <a:solidFill>
                    <a:schemeClr val="tx1"/>
                  </a:solidFill>
                  <a:latin typeface="Arial" pitchFamily="34" charset="0"/>
                  <a:ea typeface="+mn-ea"/>
                  <a:cs typeface="Arial" pitchFamily="34" charset="0"/>
                </a:defRPr>
              </a:lvl4pPr>
              <a:lvl5pPr marL="1828800" algn="ctr" rtl="0" fontAlgn="base">
                <a:spcBef>
                  <a:spcPct val="20000"/>
                </a:spcBef>
                <a:spcAft>
                  <a:spcPct val="0"/>
                </a:spcAft>
                <a:defRPr sz="1100" b="1" kern="1200">
                  <a:solidFill>
                    <a:schemeClr val="tx1"/>
                  </a:solidFill>
                  <a:latin typeface="Arial" pitchFamily="34" charset="0"/>
                  <a:ea typeface="+mn-ea"/>
                  <a:cs typeface="Arial" pitchFamily="34" charset="0"/>
                </a:defRPr>
              </a:lvl5pPr>
              <a:lvl6pPr marL="2286000" algn="l" defTabSz="914400" rtl="0" eaLnBrk="1" latinLnBrk="0" hangingPunct="1">
                <a:defRPr sz="1100" b="1" kern="1200">
                  <a:solidFill>
                    <a:schemeClr val="tx1"/>
                  </a:solidFill>
                  <a:latin typeface="Arial" pitchFamily="34" charset="0"/>
                  <a:ea typeface="+mn-ea"/>
                  <a:cs typeface="Arial" pitchFamily="34" charset="0"/>
                </a:defRPr>
              </a:lvl6pPr>
              <a:lvl7pPr marL="2743200" algn="l" defTabSz="914400" rtl="0" eaLnBrk="1" latinLnBrk="0" hangingPunct="1">
                <a:defRPr sz="1100" b="1" kern="1200">
                  <a:solidFill>
                    <a:schemeClr val="tx1"/>
                  </a:solidFill>
                  <a:latin typeface="Arial" pitchFamily="34" charset="0"/>
                  <a:ea typeface="+mn-ea"/>
                  <a:cs typeface="Arial" pitchFamily="34" charset="0"/>
                </a:defRPr>
              </a:lvl7pPr>
              <a:lvl8pPr marL="3200400" algn="l" defTabSz="914400" rtl="0" eaLnBrk="1" latinLnBrk="0" hangingPunct="1">
                <a:defRPr sz="1100" b="1" kern="1200">
                  <a:solidFill>
                    <a:schemeClr val="tx1"/>
                  </a:solidFill>
                  <a:latin typeface="Arial" pitchFamily="34" charset="0"/>
                  <a:ea typeface="+mn-ea"/>
                  <a:cs typeface="Arial" pitchFamily="34" charset="0"/>
                </a:defRPr>
              </a:lvl8pPr>
              <a:lvl9pPr marL="3657600" algn="l" defTabSz="914400" rtl="0" eaLnBrk="1" latinLnBrk="0" hangingPunct="1">
                <a:defRPr sz="1100" b="1" kern="1200">
                  <a:solidFill>
                    <a:schemeClr val="tx1"/>
                  </a:solidFill>
                  <a:latin typeface="Arial" pitchFamily="34" charset="0"/>
                  <a:ea typeface="+mn-ea"/>
                  <a:cs typeface="Arial" pitchFamily="34" charset="0"/>
                </a:defRPr>
              </a:lvl9pPr>
            </a:lstStyle>
            <a:p>
              <a:pPr eaLnBrk="0" hangingPunct="0">
                <a:lnSpc>
                  <a:spcPct val="106000"/>
                </a:lnSpc>
                <a:spcBef>
                  <a:spcPct val="30000"/>
                </a:spcBef>
              </a:pPr>
              <a:endParaRPr lang="en-US" sz="900" b="0" dirty="0">
                <a:solidFill>
                  <a:srgbClr val="000066"/>
                </a:solidFill>
              </a:endParaRPr>
            </a:p>
          </p:txBody>
        </p:sp>
        <p:sp>
          <p:nvSpPr>
            <p:cNvPr id="191" name="Freeform 65">
              <a:extLst>
                <a:ext uri="{FF2B5EF4-FFF2-40B4-BE49-F238E27FC236}">
                  <a16:creationId xmlns:a16="http://schemas.microsoft.com/office/drawing/2014/main" id="{680BAE44-E1AD-49C3-88B5-A6431BFCDC01}"/>
                </a:ext>
              </a:extLst>
            </p:cNvPr>
            <p:cNvSpPr>
              <a:spLocks/>
            </p:cNvSpPr>
            <p:nvPr/>
          </p:nvSpPr>
          <p:spPr bwMode="gray">
            <a:xfrm>
              <a:off x="3132138" y="5791200"/>
              <a:ext cx="41275" cy="30163"/>
            </a:xfrm>
            <a:custGeom>
              <a:avLst/>
              <a:gdLst>
                <a:gd name="T0" fmla="*/ 0 w 56"/>
                <a:gd name="T1" fmla="*/ 0 h 40"/>
                <a:gd name="T2" fmla="*/ 20 w 56"/>
                <a:gd name="T3" fmla="*/ 40 h 40"/>
                <a:gd name="T4" fmla="*/ 56 w 56"/>
                <a:gd name="T5" fmla="*/ 23 h 40"/>
                <a:gd name="T6" fmla="*/ 38 w 56"/>
                <a:gd name="T7" fmla="*/ 0 h 40"/>
                <a:gd name="T8" fmla="*/ 0 w 56"/>
                <a:gd name="T9" fmla="*/ 0 h 40"/>
                <a:gd name="T10" fmla="*/ 0 60000 65536"/>
                <a:gd name="T11" fmla="*/ 0 60000 65536"/>
                <a:gd name="T12" fmla="*/ 0 60000 65536"/>
                <a:gd name="T13" fmla="*/ 0 60000 65536"/>
                <a:gd name="T14" fmla="*/ 0 60000 65536"/>
                <a:gd name="T15" fmla="*/ 0 w 56"/>
                <a:gd name="T16" fmla="*/ 0 h 40"/>
                <a:gd name="T17" fmla="*/ 56 w 56"/>
                <a:gd name="T18" fmla="*/ 40 h 40"/>
              </a:gdLst>
              <a:ahLst/>
              <a:cxnLst>
                <a:cxn ang="T10">
                  <a:pos x="T0" y="T1"/>
                </a:cxn>
                <a:cxn ang="T11">
                  <a:pos x="T2" y="T3"/>
                </a:cxn>
                <a:cxn ang="T12">
                  <a:pos x="T4" y="T5"/>
                </a:cxn>
                <a:cxn ang="T13">
                  <a:pos x="T6" y="T7"/>
                </a:cxn>
                <a:cxn ang="T14">
                  <a:pos x="T8" y="T9"/>
                </a:cxn>
              </a:cxnLst>
              <a:rect l="T15" t="T16" r="T17" b="T18"/>
              <a:pathLst>
                <a:path w="56" h="40">
                  <a:moveTo>
                    <a:pt x="0" y="0"/>
                  </a:moveTo>
                  <a:lnTo>
                    <a:pt x="20" y="40"/>
                  </a:lnTo>
                  <a:lnTo>
                    <a:pt x="56" y="23"/>
                  </a:lnTo>
                  <a:lnTo>
                    <a:pt x="38" y="0"/>
                  </a:lnTo>
                  <a:lnTo>
                    <a:pt x="0" y="0"/>
                  </a:lnTo>
                  <a:close/>
                </a:path>
              </a:pathLst>
            </a:custGeom>
            <a:grpFill/>
            <a:ln w="12700">
              <a:solidFill>
                <a:schemeClr val="bg1"/>
              </a:solidFill>
              <a:round/>
              <a:headEnd/>
              <a:tailEnd/>
            </a:ln>
          </p:spPr>
          <p:txBody>
            <a:bodyPr/>
            <a:lstStyle>
              <a:defPPr>
                <a:defRPr lang="en-US"/>
              </a:defPPr>
              <a:lvl1pPr algn="ctr" rtl="0" fontAlgn="base">
                <a:spcBef>
                  <a:spcPct val="20000"/>
                </a:spcBef>
                <a:spcAft>
                  <a:spcPct val="0"/>
                </a:spcAft>
                <a:defRPr sz="1100" b="1" kern="1200">
                  <a:solidFill>
                    <a:schemeClr val="tx1"/>
                  </a:solidFill>
                  <a:latin typeface="Arial" pitchFamily="34" charset="0"/>
                  <a:ea typeface="+mn-ea"/>
                  <a:cs typeface="Arial" pitchFamily="34" charset="0"/>
                </a:defRPr>
              </a:lvl1pPr>
              <a:lvl2pPr marL="457200" algn="ctr" rtl="0" fontAlgn="base">
                <a:spcBef>
                  <a:spcPct val="20000"/>
                </a:spcBef>
                <a:spcAft>
                  <a:spcPct val="0"/>
                </a:spcAft>
                <a:defRPr sz="1100" b="1" kern="1200">
                  <a:solidFill>
                    <a:schemeClr val="tx1"/>
                  </a:solidFill>
                  <a:latin typeface="Arial" pitchFamily="34" charset="0"/>
                  <a:ea typeface="+mn-ea"/>
                  <a:cs typeface="Arial" pitchFamily="34" charset="0"/>
                </a:defRPr>
              </a:lvl2pPr>
              <a:lvl3pPr marL="914400" algn="ctr" rtl="0" fontAlgn="base">
                <a:spcBef>
                  <a:spcPct val="20000"/>
                </a:spcBef>
                <a:spcAft>
                  <a:spcPct val="0"/>
                </a:spcAft>
                <a:defRPr sz="1100" b="1" kern="1200">
                  <a:solidFill>
                    <a:schemeClr val="tx1"/>
                  </a:solidFill>
                  <a:latin typeface="Arial" pitchFamily="34" charset="0"/>
                  <a:ea typeface="+mn-ea"/>
                  <a:cs typeface="Arial" pitchFamily="34" charset="0"/>
                </a:defRPr>
              </a:lvl3pPr>
              <a:lvl4pPr marL="1371600" algn="ctr" rtl="0" fontAlgn="base">
                <a:spcBef>
                  <a:spcPct val="20000"/>
                </a:spcBef>
                <a:spcAft>
                  <a:spcPct val="0"/>
                </a:spcAft>
                <a:defRPr sz="1100" b="1" kern="1200">
                  <a:solidFill>
                    <a:schemeClr val="tx1"/>
                  </a:solidFill>
                  <a:latin typeface="Arial" pitchFamily="34" charset="0"/>
                  <a:ea typeface="+mn-ea"/>
                  <a:cs typeface="Arial" pitchFamily="34" charset="0"/>
                </a:defRPr>
              </a:lvl4pPr>
              <a:lvl5pPr marL="1828800" algn="ctr" rtl="0" fontAlgn="base">
                <a:spcBef>
                  <a:spcPct val="20000"/>
                </a:spcBef>
                <a:spcAft>
                  <a:spcPct val="0"/>
                </a:spcAft>
                <a:defRPr sz="1100" b="1" kern="1200">
                  <a:solidFill>
                    <a:schemeClr val="tx1"/>
                  </a:solidFill>
                  <a:latin typeface="Arial" pitchFamily="34" charset="0"/>
                  <a:ea typeface="+mn-ea"/>
                  <a:cs typeface="Arial" pitchFamily="34" charset="0"/>
                </a:defRPr>
              </a:lvl5pPr>
              <a:lvl6pPr marL="2286000" algn="l" defTabSz="914400" rtl="0" eaLnBrk="1" latinLnBrk="0" hangingPunct="1">
                <a:defRPr sz="1100" b="1" kern="1200">
                  <a:solidFill>
                    <a:schemeClr val="tx1"/>
                  </a:solidFill>
                  <a:latin typeface="Arial" pitchFamily="34" charset="0"/>
                  <a:ea typeface="+mn-ea"/>
                  <a:cs typeface="Arial" pitchFamily="34" charset="0"/>
                </a:defRPr>
              </a:lvl6pPr>
              <a:lvl7pPr marL="2743200" algn="l" defTabSz="914400" rtl="0" eaLnBrk="1" latinLnBrk="0" hangingPunct="1">
                <a:defRPr sz="1100" b="1" kern="1200">
                  <a:solidFill>
                    <a:schemeClr val="tx1"/>
                  </a:solidFill>
                  <a:latin typeface="Arial" pitchFamily="34" charset="0"/>
                  <a:ea typeface="+mn-ea"/>
                  <a:cs typeface="Arial" pitchFamily="34" charset="0"/>
                </a:defRPr>
              </a:lvl7pPr>
              <a:lvl8pPr marL="3200400" algn="l" defTabSz="914400" rtl="0" eaLnBrk="1" latinLnBrk="0" hangingPunct="1">
                <a:defRPr sz="1100" b="1" kern="1200">
                  <a:solidFill>
                    <a:schemeClr val="tx1"/>
                  </a:solidFill>
                  <a:latin typeface="Arial" pitchFamily="34" charset="0"/>
                  <a:ea typeface="+mn-ea"/>
                  <a:cs typeface="Arial" pitchFamily="34" charset="0"/>
                </a:defRPr>
              </a:lvl8pPr>
              <a:lvl9pPr marL="3657600" algn="l" defTabSz="914400" rtl="0" eaLnBrk="1" latinLnBrk="0" hangingPunct="1">
                <a:defRPr sz="1100" b="1" kern="1200">
                  <a:solidFill>
                    <a:schemeClr val="tx1"/>
                  </a:solidFill>
                  <a:latin typeface="Arial" pitchFamily="34" charset="0"/>
                  <a:ea typeface="+mn-ea"/>
                  <a:cs typeface="Arial" pitchFamily="34" charset="0"/>
                </a:defRPr>
              </a:lvl9pPr>
            </a:lstStyle>
            <a:p>
              <a:pPr eaLnBrk="0" hangingPunct="0">
                <a:lnSpc>
                  <a:spcPct val="106000"/>
                </a:lnSpc>
                <a:spcBef>
                  <a:spcPct val="30000"/>
                </a:spcBef>
              </a:pPr>
              <a:endParaRPr lang="en-US" sz="900" b="0" dirty="0">
                <a:solidFill>
                  <a:srgbClr val="000066"/>
                </a:solidFill>
              </a:endParaRPr>
            </a:p>
          </p:txBody>
        </p:sp>
        <p:sp>
          <p:nvSpPr>
            <p:cNvPr id="192" name="Freeform 66">
              <a:extLst>
                <a:ext uri="{FF2B5EF4-FFF2-40B4-BE49-F238E27FC236}">
                  <a16:creationId xmlns:a16="http://schemas.microsoft.com/office/drawing/2014/main" id="{C30E5E0E-6589-4690-98A6-3BBFA8E53563}"/>
                </a:ext>
              </a:extLst>
            </p:cNvPr>
            <p:cNvSpPr>
              <a:spLocks/>
            </p:cNvSpPr>
            <p:nvPr/>
          </p:nvSpPr>
          <p:spPr bwMode="gray">
            <a:xfrm>
              <a:off x="3194051" y="5764213"/>
              <a:ext cx="138113" cy="80963"/>
            </a:xfrm>
            <a:custGeom>
              <a:avLst/>
              <a:gdLst>
                <a:gd name="T0" fmla="*/ 0 w 172"/>
                <a:gd name="T1" fmla="*/ 27 h 104"/>
                <a:gd name="T2" fmla="*/ 22 w 172"/>
                <a:gd name="T3" fmla="*/ 0 h 104"/>
                <a:gd name="T4" fmla="*/ 47 w 172"/>
                <a:gd name="T5" fmla="*/ 27 h 104"/>
                <a:gd name="T6" fmla="*/ 106 w 172"/>
                <a:gd name="T7" fmla="*/ 22 h 104"/>
                <a:gd name="T8" fmla="*/ 172 w 172"/>
                <a:gd name="T9" fmla="*/ 68 h 104"/>
                <a:gd name="T10" fmla="*/ 148 w 172"/>
                <a:gd name="T11" fmla="*/ 90 h 104"/>
                <a:gd name="T12" fmla="*/ 68 w 172"/>
                <a:gd name="T13" fmla="*/ 104 h 104"/>
                <a:gd name="T14" fmla="*/ 54 w 172"/>
                <a:gd name="T15" fmla="*/ 58 h 104"/>
                <a:gd name="T16" fmla="*/ 23 w 172"/>
                <a:gd name="T17" fmla="*/ 58 h 104"/>
                <a:gd name="T18" fmla="*/ 0 w 172"/>
                <a:gd name="T19" fmla="*/ 27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2"/>
                <a:gd name="T31" fmla="*/ 0 h 104"/>
                <a:gd name="T32" fmla="*/ 172 w 172"/>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2" h="104">
                  <a:moveTo>
                    <a:pt x="0" y="27"/>
                  </a:moveTo>
                  <a:lnTo>
                    <a:pt x="22" y="0"/>
                  </a:lnTo>
                  <a:lnTo>
                    <a:pt x="47" y="27"/>
                  </a:lnTo>
                  <a:lnTo>
                    <a:pt x="106" y="22"/>
                  </a:lnTo>
                  <a:lnTo>
                    <a:pt x="172" y="68"/>
                  </a:lnTo>
                  <a:lnTo>
                    <a:pt x="148" y="90"/>
                  </a:lnTo>
                  <a:lnTo>
                    <a:pt x="68" y="104"/>
                  </a:lnTo>
                  <a:lnTo>
                    <a:pt x="54" y="58"/>
                  </a:lnTo>
                  <a:lnTo>
                    <a:pt x="23" y="58"/>
                  </a:lnTo>
                  <a:lnTo>
                    <a:pt x="0" y="27"/>
                  </a:lnTo>
                  <a:close/>
                </a:path>
              </a:pathLst>
            </a:custGeom>
            <a:grpFill/>
            <a:ln w="12700">
              <a:solidFill>
                <a:schemeClr val="bg1"/>
              </a:solidFill>
              <a:round/>
              <a:headEnd/>
              <a:tailEnd/>
            </a:ln>
          </p:spPr>
          <p:txBody>
            <a:bodyPr/>
            <a:lstStyle>
              <a:defPPr>
                <a:defRPr lang="en-US"/>
              </a:defPPr>
              <a:lvl1pPr algn="ctr" rtl="0" fontAlgn="base">
                <a:spcBef>
                  <a:spcPct val="20000"/>
                </a:spcBef>
                <a:spcAft>
                  <a:spcPct val="0"/>
                </a:spcAft>
                <a:defRPr sz="1100" b="1" kern="1200">
                  <a:solidFill>
                    <a:schemeClr val="tx1"/>
                  </a:solidFill>
                  <a:latin typeface="Arial" pitchFamily="34" charset="0"/>
                  <a:ea typeface="+mn-ea"/>
                  <a:cs typeface="Arial" pitchFamily="34" charset="0"/>
                </a:defRPr>
              </a:lvl1pPr>
              <a:lvl2pPr marL="457200" algn="ctr" rtl="0" fontAlgn="base">
                <a:spcBef>
                  <a:spcPct val="20000"/>
                </a:spcBef>
                <a:spcAft>
                  <a:spcPct val="0"/>
                </a:spcAft>
                <a:defRPr sz="1100" b="1" kern="1200">
                  <a:solidFill>
                    <a:schemeClr val="tx1"/>
                  </a:solidFill>
                  <a:latin typeface="Arial" pitchFamily="34" charset="0"/>
                  <a:ea typeface="+mn-ea"/>
                  <a:cs typeface="Arial" pitchFamily="34" charset="0"/>
                </a:defRPr>
              </a:lvl2pPr>
              <a:lvl3pPr marL="914400" algn="ctr" rtl="0" fontAlgn="base">
                <a:spcBef>
                  <a:spcPct val="20000"/>
                </a:spcBef>
                <a:spcAft>
                  <a:spcPct val="0"/>
                </a:spcAft>
                <a:defRPr sz="1100" b="1" kern="1200">
                  <a:solidFill>
                    <a:schemeClr val="tx1"/>
                  </a:solidFill>
                  <a:latin typeface="Arial" pitchFamily="34" charset="0"/>
                  <a:ea typeface="+mn-ea"/>
                  <a:cs typeface="Arial" pitchFamily="34" charset="0"/>
                </a:defRPr>
              </a:lvl3pPr>
              <a:lvl4pPr marL="1371600" algn="ctr" rtl="0" fontAlgn="base">
                <a:spcBef>
                  <a:spcPct val="20000"/>
                </a:spcBef>
                <a:spcAft>
                  <a:spcPct val="0"/>
                </a:spcAft>
                <a:defRPr sz="1100" b="1" kern="1200">
                  <a:solidFill>
                    <a:schemeClr val="tx1"/>
                  </a:solidFill>
                  <a:latin typeface="Arial" pitchFamily="34" charset="0"/>
                  <a:ea typeface="+mn-ea"/>
                  <a:cs typeface="Arial" pitchFamily="34" charset="0"/>
                </a:defRPr>
              </a:lvl4pPr>
              <a:lvl5pPr marL="1828800" algn="ctr" rtl="0" fontAlgn="base">
                <a:spcBef>
                  <a:spcPct val="20000"/>
                </a:spcBef>
                <a:spcAft>
                  <a:spcPct val="0"/>
                </a:spcAft>
                <a:defRPr sz="1100" b="1" kern="1200">
                  <a:solidFill>
                    <a:schemeClr val="tx1"/>
                  </a:solidFill>
                  <a:latin typeface="Arial" pitchFamily="34" charset="0"/>
                  <a:ea typeface="+mn-ea"/>
                  <a:cs typeface="Arial" pitchFamily="34" charset="0"/>
                </a:defRPr>
              </a:lvl5pPr>
              <a:lvl6pPr marL="2286000" algn="l" defTabSz="914400" rtl="0" eaLnBrk="1" latinLnBrk="0" hangingPunct="1">
                <a:defRPr sz="1100" b="1" kern="1200">
                  <a:solidFill>
                    <a:schemeClr val="tx1"/>
                  </a:solidFill>
                  <a:latin typeface="Arial" pitchFamily="34" charset="0"/>
                  <a:ea typeface="+mn-ea"/>
                  <a:cs typeface="Arial" pitchFamily="34" charset="0"/>
                </a:defRPr>
              </a:lvl6pPr>
              <a:lvl7pPr marL="2743200" algn="l" defTabSz="914400" rtl="0" eaLnBrk="1" latinLnBrk="0" hangingPunct="1">
                <a:defRPr sz="1100" b="1" kern="1200">
                  <a:solidFill>
                    <a:schemeClr val="tx1"/>
                  </a:solidFill>
                  <a:latin typeface="Arial" pitchFamily="34" charset="0"/>
                  <a:ea typeface="+mn-ea"/>
                  <a:cs typeface="Arial" pitchFamily="34" charset="0"/>
                </a:defRPr>
              </a:lvl7pPr>
              <a:lvl8pPr marL="3200400" algn="l" defTabSz="914400" rtl="0" eaLnBrk="1" latinLnBrk="0" hangingPunct="1">
                <a:defRPr sz="1100" b="1" kern="1200">
                  <a:solidFill>
                    <a:schemeClr val="tx1"/>
                  </a:solidFill>
                  <a:latin typeface="Arial" pitchFamily="34" charset="0"/>
                  <a:ea typeface="+mn-ea"/>
                  <a:cs typeface="Arial" pitchFamily="34" charset="0"/>
                </a:defRPr>
              </a:lvl8pPr>
              <a:lvl9pPr marL="3657600" algn="l" defTabSz="914400" rtl="0" eaLnBrk="1" latinLnBrk="0" hangingPunct="1">
                <a:defRPr sz="1100" b="1" kern="1200">
                  <a:solidFill>
                    <a:schemeClr val="tx1"/>
                  </a:solidFill>
                  <a:latin typeface="Arial" pitchFamily="34" charset="0"/>
                  <a:ea typeface="+mn-ea"/>
                  <a:cs typeface="Arial" pitchFamily="34" charset="0"/>
                </a:defRPr>
              </a:lvl9pPr>
            </a:lstStyle>
            <a:p>
              <a:pPr eaLnBrk="0" hangingPunct="0">
                <a:lnSpc>
                  <a:spcPct val="106000"/>
                </a:lnSpc>
                <a:spcBef>
                  <a:spcPct val="30000"/>
                </a:spcBef>
              </a:pPr>
              <a:endParaRPr lang="en-US" sz="900" b="0" dirty="0">
                <a:solidFill>
                  <a:srgbClr val="000066"/>
                </a:solidFill>
              </a:endParaRPr>
            </a:p>
          </p:txBody>
        </p:sp>
        <p:sp>
          <p:nvSpPr>
            <p:cNvPr id="193" name="Freeform 67">
              <a:extLst>
                <a:ext uri="{FF2B5EF4-FFF2-40B4-BE49-F238E27FC236}">
                  <a16:creationId xmlns:a16="http://schemas.microsoft.com/office/drawing/2014/main" id="{F507CC25-C1ED-4122-9319-F0D813743DC3}"/>
                </a:ext>
              </a:extLst>
            </p:cNvPr>
            <p:cNvSpPr>
              <a:spLocks/>
            </p:cNvSpPr>
            <p:nvPr/>
          </p:nvSpPr>
          <p:spPr bwMode="gray">
            <a:xfrm>
              <a:off x="3317876" y="5911850"/>
              <a:ext cx="230188" cy="260350"/>
            </a:xfrm>
            <a:custGeom>
              <a:avLst/>
              <a:gdLst>
                <a:gd name="T0" fmla="*/ 0 w 289"/>
                <a:gd name="T1" fmla="*/ 129 h 329"/>
                <a:gd name="T2" fmla="*/ 39 w 289"/>
                <a:gd name="T3" fmla="*/ 220 h 329"/>
                <a:gd name="T4" fmla="*/ 33 w 289"/>
                <a:gd name="T5" fmla="*/ 292 h 329"/>
                <a:gd name="T6" fmla="*/ 93 w 289"/>
                <a:gd name="T7" fmla="*/ 329 h 329"/>
                <a:gd name="T8" fmla="*/ 127 w 289"/>
                <a:gd name="T9" fmla="*/ 273 h 329"/>
                <a:gd name="T10" fmla="*/ 250 w 289"/>
                <a:gd name="T11" fmla="*/ 222 h 329"/>
                <a:gd name="T12" fmla="*/ 289 w 289"/>
                <a:gd name="T13" fmla="*/ 182 h 329"/>
                <a:gd name="T14" fmla="*/ 189 w 289"/>
                <a:gd name="T15" fmla="*/ 66 h 329"/>
                <a:gd name="T16" fmla="*/ 47 w 289"/>
                <a:gd name="T17" fmla="*/ 0 h 329"/>
                <a:gd name="T18" fmla="*/ 34 w 289"/>
                <a:gd name="T19" fmla="*/ 20 h 329"/>
                <a:gd name="T20" fmla="*/ 50 w 289"/>
                <a:gd name="T21" fmla="*/ 69 h 329"/>
                <a:gd name="T22" fmla="*/ 0 w 289"/>
                <a:gd name="T23" fmla="*/ 129 h 3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9"/>
                <a:gd name="T37" fmla="*/ 0 h 329"/>
                <a:gd name="T38" fmla="*/ 289 w 289"/>
                <a:gd name="T39" fmla="*/ 329 h 3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9" h="329">
                  <a:moveTo>
                    <a:pt x="0" y="129"/>
                  </a:moveTo>
                  <a:lnTo>
                    <a:pt x="39" y="220"/>
                  </a:lnTo>
                  <a:lnTo>
                    <a:pt x="33" y="292"/>
                  </a:lnTo>
                  <a:lnTo>
                    <a:pt x="93" y="329"/>
                  </a:lnTo>
                  <a:lnTo>
                    <a:pt x="127" y="273"/>
                  </a:lnTo>
                  <a:lnTo>
                    <a:pt x="250" y="222"/>
                  </a:lnTo>
                  <a:lnTo>
                    <a:pt x="289" y="182"/>
                  </a:lnTo>
                  <a:lnTo>
                    <a:pt x="189" y="66"/>
                  </a:lnTo>
                  <a:lnTo>
                    <a:pt x="47" y="0"/>
                  </a:lnTo>
                  <a:lnTo>
                    <a:pt x="34" y="20"/>
                  </a:lnTo>
                  <a:lnTo>
                    <a:pt x="50" y="69"/>
                  </a:lnTo>
                  <a:lnTo>
                    <a:pt x="0" y="129"/>
                  </a:lnTo>
                  <a:close/>
                </a:path>
              </a:pathLst>
            </a:custGeom>
            <a:grpFill/>
            <a:ln w="12700">
              <a:solidFill>
                <a:schemeClr val="bg1"/>
              </a:solidFill>
              <a:round/>
              <a:headEnd/>
              <a:tailEnd/>
            </a:ln>
          </p:spPr>
          <p:txBody>
            <a:bodyPr/>
            <a:lstStyle>
              <a:defPPr>
                <a:defRPr lang="en-US"/>
              </a:defPPr>
              <a:lvl1pPr algn="ctr" rtl="0" fontAlgn="base">
                <a:spcBef>
                  <a:spcPct val="20000"/>
                </a:spcBef>
                <a:spcAft>
                  <a:spcPct val="0"/>
                </a:spcAft>
                <a:defRPr sz="1100" b="1" kern="1200">
                  <a:solidFill>
                    <a:schemeClr val="tx1"/>
                  </a:solidFill>
                  <a:latin typeface="Arial" pitchFamily="34" charset="0"/>
                  <a:ea typeface="+mn-ea"/>
                  <a:cs typeface="Arial" pitchFamily="34" charset="0"/>
                </a:defRPr>
              </a:lvl1pPr>
              <a:lvl2pPr marL="457200" algn="ctr" rtl="0" fontAlgn="base">
                <a:spcBef>
                  <a:spcPct val="20000"/>
                </a:spcBef>
                <a:spcAft>
                  <a:spcPct val="0"/>
                </a:spcAft>
                <a:defRPr sz="1100" b="1" kern="1200">
                  <a:solidFill>
                    <a:schemeClr val="tx1"/>
                  </a:solidFill>
                  <a:latin typeface="Arial" pitchFamily="34" charset="0"/>
                  <a:ea typeface="+mn-ea"/>
                  <a:cs typeface="Arial" pitchFamily="34" charset="0"/>
                </a:defRPr>
              </a:lvl2pPr>
              <a:lvl3pPr marL="914400" algn="ctr" rtl="0" fontAlgn="base">
                <a:spcBef>
                  <a:spcPct val="20000"/>
                </a:spcBef>
                <a:spcAft>
                  <a:spcPct val="0"/>
                </a:spcAft>
                <a:defRPr sz="1100" b="1" kern="1200">
                  <a:solidFill>
                    <a:schemeClr val="tx1"/>
                  </a:solidFill>
                  <a:latin typeface="Arial" pitchFamily="34" charset="0"/>
                  <a:ea typeface="+mn-ea"/>
                  <a:cs typeface="Arial" pitchFamily="34" charset="0"/>
                </a:defRPr>
              </a:lvl3pPr>
              <a:lvl4pPr marL="1371600" algn="ctr" rtl="0" fontAlgn="base">
                <a:spcBef>
                  <a:spcPct val="20000"/>
                </a:spcBef>
                <a:spcAft>
                  <a:spcPct val="0"/>
                </a:spcAft>
                <a:defRPr sz="1100" b="1" kern="1200">
                  <a:solidFill>
                    <a:schemeClr val="tx1"/>
                  </a:solidFill>
                  <a:latin typeface="Arial" pitchFamily="34" charset="0"/>
                  <a:ea typeface="+mn-ea"/>
                  <a:cs typeface="Arial" pitchFamily="34" charset="0"/>
                </a:defRPr>
              </a:lvl4pPr>
              <a:lvl5pPr marL="1828800" algn="ctr" rtl="0" fontAlgn="base">
                <a:spcBef>
                  <a:spcPct val="20000"/>
                </a:spcBef>
                <a:spcAft>
                  <a:spcPct val="0"/>
                </a:spcAft>
                <a:defRPr sz="1100" b="1" kern="1200">
                  <a:solidFill>
                    <a:schemeClr val="tx1"/>
                  </a:solidFill>
                  <a:latin typeface="Arial" pitchFamily="34" charset="0"/>
                  <a:ea typeface="+mn-ea"/>
                  <a:cs typeface="Arial" pitchFamily="34" charset="0"/>
                </a:defRPr>
              </a:lvl5pPr>
              <a:lvl6pPr marL="2286000" algn="l" defTabSz="914400" rtl="0" eaLnBrk="1" latinLnBrk="0" hangingPunct="1">
                <a:defRPr sz="1100" b="1" kern="1200">
                  <a:solidFill>
                    <a:schemeClr val="tx1"/>
                  </a:solidFill>
                  <a:latin typeface="Arial" pitchFamily="34" charset="0"/>
                  <a:ea typeface="+mn-ea"/>
                  <a:cs typeface="Arial" pitchFamily="34" charset="0"/>
                </a:defRPr>
              </a:lvl6pPr>
              <a:lvl7pPr marL="2743200" algn="l" defTabSz="914400" rtl="0" eaLnBrk="1" latinLnBrk="0" hangingPunct="1">
                <a:defRPr sz="1100" b="1" kern="1200">
                  <a:solidFill>
                    <a:schemeClr val="tx1"/>
                  </a:solidFill>
                  <a:latin typeface="Arial" pitchFamily="34" charset="0"/>
                  <a:ea typeface="+mn-ea"/>
                  <a:cs typeface="Arial" pitchFamily="34" charset="0"/>
                </a:defRPr>
              </a:lvl7pPr>
              <a:lvl8pPr marL="3200400" algn="l" defTabSz="914400" rtl="0" eaLnBrk="1" latinLnBrk="0" hangingPunct="1">
                <a:defRPr sz="1100" b="1" kern="1200">
                  <a:solidFill>
                    <a:schemeClr val="tx1"/>
                  </a:solidFill>
                  <a:latin typeface="Arial" pitchFamily="34" charset="0"/>
                  <a:ea typeface="+mn-ea"/>
                  <a:cs typeface="Arial" pitchFamily="34" charset="0"/>
                </a:defRPr>
              </a:lvl8pPr>
              <a:lvl9pPr marL="3657600" algn="l" defTabSz="914400" rtl="0" eaLnBrk="1" latinLnBrk="0" hangingPunct="1">
                <a:defRPr sz="1100" b="1" kern="1200">
                  <a:solidFill>
                    <a:schemeClr val="tx1"/>
                  </a:solidFill>
                  <a:latin typeface="Arial" pitchFamily="34" charset="0"/>
                  <a:ea typeface="+mn-ea"/>
                  <a:cs typeface="Arial" pitchFamily="34" charset="0"/>
                </a:defRPr>
              </a:lvl9pPr>
            </a:lstStyle>
            <a:p>
              <a:pPr eaLnBrk="0" hangingPunct="0">
                <a:lnSpc>
                  <a:spcPct val="106000"/>
                </a:lnSpc>
                <a:spcBef>
                  <a:spcPct val="30000"/>
                </a:spcBef>
              </a:pPr>
              <a:endParaRPr lang="en-US" sz="900" b="0" dirty="0">
                <a:solidFill>
                  <a:srgbClr val="000066"/>
                </a:solidFill>
              </a:endParaRPr>
            </a:p>
          </p:txBody>
        </p:sp>
      </p:grpSp>
      <p:sp>
        <p:nvSpPr>
          <p:cNvPr id="132" name="Title 1">
            <a:extLst>
              <a:ext uri="{FF2B5EF4-FFF2-40B4-BE49-F238E27FC236}">
                <a16:creationId xmlns:a16="http://schemas.microsoft.com/office/drawing/2014/main" id="{1C5DC564-479C-4D45-A6CD-7580984069FA}"/>
              </a:ext>
            </a:extLst>
          </p:cNvPr>
          <p:cNvSpPr txBox="1">
            <a:spLocks/>
          </p:cNvSpPr>
          <p:nvPr/>
        </p:nvSpPr>
        <p:spPr>
          <a:xfrm>
            <a:off x="10191793" y="4860084"/>
            <a:ext cx="4000414" cy="11996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b="1" dirty="0">
              <a:solidFill>
                <a:srgbClr val="FFD966"/>
              </a:solidFill>
            </a:endParaRPr>
          </a:p>
        </p:txBody>
      </p:sp>
      <p:sp>
        <p:nvSpPr>
          <p:cNvPr id="10" name="TextBox 9">
            <a:extLst>
              <a:ext uri="{FF2B5EF4-FFF2-40B4-BE49-F238E27FC236}">
                <a16:creationId xmlns:a16="http://schemas.microsoft.com/office/drawing/2014/main" id="{E4F3040E-A413-1049-96DC-1DB3EAFD25EF}"/>
              </a:ext>
            </a:extLst>
          </p:cNvPr>
          <p:cNvSpPr txBox="1"/>
          <p:nvPr/>
        </p:nvSpPr>
        <p:spPr>
          <a:xfrm>
            <a:off x="16429703" y="-176981"/>
            <a:ext cx="184731" cy="369332"/>
          </a:xfrm>
          <a:prstGeom prst="rect">
            <a:avLst/>
          </a:prstGeom>
          <a:noFill/>
        </p:spPr>
        <p:txBody>
          <a:bodyPr wrap="none" rtlCol="0">
            <a:spAutoFit/>
          </a:bodyPr>
          <a:lstStyle/>
          <a:p>
            <a:endParaRPr lang="en-US" dirty="0"/>
          </a:p>
        </p:txBody>
      </p:sp>
      <p:graphicFrame>
        <p:nvGraphicFramePr>
          <p:cNvPr id="2" name="Table 1">
            <a:extLst>
              <a:ext uri="{FF2B5EF4-FFF2-40B4-BE49-F238E27FC236}">
                <a16:creationId xmlns:a16="http://schemas.microsoft.com/office/drawing/2014/main" id="{79DF6E22-14D2-44B4-A07C-641101124A22}"/>
              </a:ext>
            </a:extLst>
          </p:cNvPr>
          <p:cNvGraphicFramePr>
            <a:graphicFrameLocks noGrp="1"/>
          </p:cNvGraphicFramePr>
          <p:nvPr>
            <p:extLst>
              <p:ext uri="{D42A27DB-BD31-4B8C-83A1-F6EECF244321}">
                <p14:modId xmlns:p14="http://schemas.microsoft.com/office/powerpoint/2010/main" val="1796792228"/>
              </p:ext>
            </p:extLst>
          </p:nvPr>
        </p:nvGraphicFramePr>
        <p:xfrm>
          <a:off x="1922170" y="1471343"/>
          <a:ext cx="8712193" cy="5075965"/>
        </p:xfrm>
        <a:graphic>
          <a:graphicData uri="http://schemas.openxmlformats.org/drawingml/2006/table">
            <a:tbl>
              <a:tblPr firstRow="1" firstCol="1" bandRow="1">
                <a:tableStyleId>{00A15C55-8517-42AA-B614-E9B94910E393}</a:tableStyleId>
              </a:tblPr>
              <a:tblGrid>
                <a:gridCol w="3335849">
                  <a:extLst>
                    <a:ext uri="{9D8B030D-6E8A-4147-A177-3AD203B41FA5}">
                      <a16:colId xmlns:a16="http://schemas.microsoft.com/office/drawing/2014/main" val="2554376863"/>
                    </a:ext>
                  </a:extLst>
                </a:gridCol>
                <a:gridCol w="5376344">
                  <a:extLst>
                    <a:ext uri="{9D8B030D-6E8A-4147-A177-3AD203B41FA5}">
                      <a16:colId xmlns:a16="http://schemas.microsoft.com/office/drawing/2014/main" val="1001017372"/>
                    </a:ext>
                  </a:extLst>
                </a:gridCol>
              </a:tblGrid>
              <a:tr h="98910">
                <a:tc>
                  <a:txBody>
                    <a:bodyPr/>
                    <a:lstStyle/>
                    <a:p>
                      <a:pPr marL="0" marR="0" algn="ctr">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Name</a:t>
                      </a:r>
                    </a:p>
                  </a:txBody>
                  <a:tcPr marL="68580" marR="68580" marT="0" marB="0"/>
                </a:tc>
                <a:tc>
                  <a:txBody>
                    <a:bodyPr/>
                    <a:lstStyle/>
                    <a:p>
                      <a:pPr marL="0" marR="0" algn="ctr">
                        <a:lnSpc>
                          <a:spcPct val="107000"/>
                        </a:lnSpc>
                        <a:spcBef>
                          <a:spcPts val="0"/>
                        </a:spcBef>
                        <a:spcAft>
                          <a:spcPts val="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Role</a:t>
                      </a:r>
                    </a:p>
                  </a:txBody>
                  <a:tcPr marL="68580" marR="68580" marT="0" marB="0"/>
                </a:tc>
                <a:extLst>
                  <a:ext uri="{0D108BD9-81ED-4DB2-BD59-A6C34878D82A}">
                    <a16:rowId xmlns:a16="http://schemas.microsoft.com/office/drawing/2014/main" val="1767007534"/>
                  </a:ext>
                </a:extLst>
              </a:tr>
              <a:tr h="281558">
                <a:tc>
                  <a:txBody>
                    <a:bodyPr/>
                    <a:lstStyle/>
                    <a:p>
                      <a:pPr marL="0" marR="0" algn="ctr">
                        <a:lnSpc>
                          <a:spcPct val="107000"/>
                        </a:lnSpc>
                        <a:spcBef>
                          <a:spcPts val="0"/>
                        </a:spcBef>
                        <a:spcAft>
                          <a:spcPts val="0"/>
                        </a:spcAft>
                      </a:pPr>
                      <a:r>
                        <a:rPr lang="en-US" sz="2100" dirty="0">
                          <a:effectLst/>
                        </a:rPr>
                        <a:t>John </a:t>
                      </a:r>
                      <a:r>
                        <a:rPr lang="en-US" sz="2100" dirty="0" err="1">
                          <a:effectLst/>
                        </a:rPr>
                        <a:t>Forrer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dirty="0">
                          <a:effectLst/>
                        </a:rPr>
                        <a:t>Director, GW ICR (Co-Chair)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4606062"/>
                  </a:ext>
                </a:extLst>
              </a:tr>
              <a:tr h="281558">
                <a:tc>
                  <a:txBody>
                    <a:bodyPr/>
                    <a:lstStyle/>
                    <a:p>
                      <a:pPr marL="0" marR="0" algn="ctr">
                        <a:lnSpc>
                          <a:spcPct val="107000"/>
                        </a:lnSpc>
                        <a:spcBef>
                          <a:spcPts val="0"/>
                        </a:spcBef>
                        <a:spcAft>
                          <a:spcPts val="0"/>
                        </a:spcAft>
                      </a:pPr>
                      <a:r>
                        <a:rPr lang="en-US" sz="2100">
                          <a:effectLst/>
                        </a:rPr>
                        <a:t>Seth Miller Gabriel</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a:effectLst/>
                        </a:rPr>
                        <a:t>GW Alumni Partner</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194688"/>
                  </a:ext>
                </a:extLst>
              </a:tr>
              <a:tr h="576172">
                <a:tc>
                  <a:txBody>
                    <a:bodyPr/>
                    <a:lstStyle/>
                    <a:p>
                      <a:pPr marL="0" marR="0" algn="ctr">
                        <a:lnSpc>
                          <a:spcPct val="107000"/>
                        </a:lnSpc>
                        <a:spcBef>
                          <a:spcPts val="0"/>
                        </a:spcBef>
                        <a:spcAft>
                          <a:spcPts val="0"/>
                        </a:spcAft>
                      </a:pPr>
                      <a:r>
                        <a:rPr lang="en-US" sz="2100" dirty="0">
                          <a:effectLst/>
                        </a:rPr>
                        <a:t>Peggy </a:t>
                      </a:r>
                      <a:r>
                        <a:rPr lang="en-US" sz="2100" dirty="0" err="1">
                          <a:effectLst/>
                        </a:rPr>
                        <a:t>Tadej</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dirty="0">
                          <a:effectLst/>
                        </a:rPr>
                        <a:t>Director of Military Affairs No. VA Regional Council (Co-Chair)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7250339"/>
                  </a:ext>
                </a:extLst>
              </a:tr>
              <a:tr h="281558">
                <a:tc>
                  <a:txBody>
                    <a:bodyPr/>
                    <a:lstStyle/>
                    <a:p>
                      <a:pPr marL="0" marR="0" algn="ctr">
                        <a:lnSpc>
                          <a:spcPct val="107000"/>
                        </a:lnSpc>
                        <a:spcBef>
                          <a:spcPts val="0"/>
                        </a:spcBef>
                        <a:spcAft>
                          <a:spcPts val="0"/>
                        </a:spcAft>
                      </a:pPr>
                      <a:r>
                        <a:rPr lang="en-US" sz="2100">
                          <a:effectLst/>
                        </a:rPr>
                        <a:t>Jeremy Ebie</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dirty="0">
                          <a:effectLst/>
                        </a:rPr>
                        <a:t>Founder and CEO Phoenix Infrastructure Group</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8827128"/>
                  </a:ext>
                </a:extLst>
              </a:tr>
              <a:tr h="576172">
                <a:tc>
                  <a:txBody>
                    <a:bodyPr/>
                    <a:lstStyle/>
                    <a:p>
                      <a:pPr marL="0" marR="0" algn="ctr">
                        <a:lnSpc>
                          <a:spcPct val="107000"/>
                        </a:lnSpc>
                        <a:spcBef>
                          <a:spcPts val="0"/>
                        </a:spcBef>
                        <a:spcAft>
                          <a:spcPts val="0"/>
                        </a:spcAft>
                      </a:pPr>
                      <a:r>
                        <a:rPr lang="en-US" sz="2100">
                          <a:effectLst/>
                        </a:rPr>
                        <a:t>Kathleen Harrington</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dirty="0">
                          <a:effectLst/>
                        </a:rPr>
                        <a:t>GW Alumni Partner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3791282"/>
                  </a:ext>
                </a:extLst>
              </a:tr>
              <a:tr h="576172">
                <a:tc>
                  <a:txBody>
                    <a:bodyPr/>
                    <a:lstStyle/>
                    <a:p>
                      <a:pPr marL="0" marR="0" algn="ctr">
                        <a:lnSpc>
                          <a:spcPct val="107000"/>
                        </a:lnSpc>
                        <a:spcBef>
                          <a:spcPts val="0"/>
                        </a:spcBef>
                        <a:spcAft>
                          <a:spcPts val="0"/>
                        </a:spcAft>
                      </a:pPr>
                      <a:r>
                        <a:rPr lang="en-US" sz="2100">
                          <a:effectLst/>
                        </a:rPr>
                        <a:t>Thomas Niemann</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dirty="0">
                          <a:effectLst/>
                        </a:rPr>
                        <a:t>Former Global Social Sustainability Manager, Ford Motor Co.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5798458"/>
                  </a:ext>
                </a:extLst>
              </a:tr>
              <a:tr h="576172">
                <a:tc>
                  <a:txBody>
                    <a:bodyPr/>
                    <a:lstStyle/>
                    <a:p>
                      <a:pPr marL="0" marR="0" algn="ctr">
                        <a:lnSpc>
                          <a:spcPct val="107000"/>
                        </a:lnSpc>
                        <a:spcBef>
                          <a:spcPts val="0"/>
                        </a:spcBef>
                        <a:spcAft>
                          <a:spcPts val="0"/>
                        </a:spcAft>
                      </a:pPr>
                      <a:r>
                        <a:rPr lang="en-US" sz="2100">
                          <a:effectLst/>
                        </a:rPr>
                        <a:t>Louis Tharp</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dirty="0">
                          <a:effectLst/>
                        </a:rPr>
                        <a:t>Co-founder and Executive Director, Global Healthy Living Foundation</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1880372"/>
                  </a:ext>
                </a:extLst>
              </a:tr>
              <a:tr h="576172">
                <a:tc>
                  <a:txBody>
                    <a:bodyPr/>
                    <a:lstStyle/>
                    <a:p>
                      <a:pPr marL="0" marR="0" algn="ctr">
                        <a:lnSpc>
                          <a:spcPct val="107000"/>
                        </a:lnSpc>
                        <a:spcBef>
                          <a:spcPts val="0"/>
                        </a:spcBef>
                        <a:spcAft>
                          <a:spcPts val="0"/>
                        </a:spcAft>
                      </a:pPr>
                      <a:r>
                        <a:rPr lang="en-US" sz="2100">
                          <a:effectLst/>
                        </a:rPr>
                        <a:t>Charlene Consolacion</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a:effectLst/>
                        </a:rPr>
                        <a:t>CEO Biig</a:t>
                      </a:r>
                      <a:endParaRPr lang="en-US" sz="2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4859002"/>
                  </a:ext>
                </a:extLst>
              </a:tr>
              <a:tr h="605300">
                <a:tc>
                  <a:txBody>
                    <a:bodyPr/>
                    <a:lstStyle/>
                    <a:p>
                      <a:pPr marL="0" marR="0" algn="ctr">
                        <a:lnSpc>
                          <a:spcPct val="107000"/>
                        </a:lnSpc>
                        <a:spcBef>
                          <a:spcPts val="0"/>
                        </a:spcBef>
                        <a:spcAft>
                          <a:spcPts val="0"/>
                        </a:spcAft>
                      </a:pPr>
                      <a:r>
                        <a:rPr lang="en-US" sz="2100" dirty="0">
                          <a:effectLst/>
                        </a:rPr>
                        <a:t>Gabriella Malek</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100" dirty="0">
                          <a:effectLst/>
                        </a:rPr>
                        <a:t>GW Alumni Partner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704004"/>
                  </a:ext>
                </a:extLst>
              </a:tr>
            </a:tbl>
          </a:graphicData>
        </a:graphic>
      </p:graphicFrame>
      <p:sp>
        <p:nvSpPr>
          <p:cNvPr id="4" name="Rectangle 1">
            <a:extLst>
              <a:ext uri="{FF2B5EF4-FFF2-40B4-BE49-F238E27FC236}">
                <a16:creationId xmlns:a16="http://schemas.microsoft.com/office/drawing/2014/main" id="{71B3293D-4170-4C82-A5B6-0C1ADA22548F}"/>
              </a:ext>
            </a:extLst>
          </p:cNvPr>
          <p:cNvSpPr>
            <a:spLocks noChangeArrowheads="1"/>
          </p:cNvSpPr>
          <p:nvPr/>
        </p:nvSpPr>
        <p:spPr bwMode="auto">
          <a:xfrm>
            <a:off x="3554413" y="3091676"/>
            <a:ext cx="2263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22297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at sunset&#10;&#10;Description automatically generated">
            <a:extLst>
              <a:ext uri="{FF2B5EF4-FFF2-40B4-BE49-F238E27FC236}">
                <a16:creationId xmlns:a16="http://schemas.microsoft.com/office/drawing/2014/main" id="{056327D7-143F-824D-AF0B-AA577C59CB18}"/>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1" t="15984" r="11" b="-7261"/>
          <a:stretch/>
        </p:blipFill>
        <p:spPr>
          <a:xfrm>
            <a:off x="0" y="0"/>
            <a:ext cx="12325350" cy="7470880"/>
          </a:xfrm>
          <a:prstGeom prst="rect">
            <a:avLst/>
          </a:prstGeom>
        </p:spPr>
      </p:pic>
      <p:sp>
        <p:nvSpPr>
          <p:cNvPr id="5" name="TextBox 4">
            <a:extLst>
              <a:ext uri="{FF2B5EF4-FFF2-40B4-BE49-F238E27FC236}">
                <a16:creationId xmlns:a16="http://schemas.microsoft.com/office/drawing/2014/main" id="{92DF7F2D-4CB6-4ADD-8027-973B0CC1B913}"/>
              </a:ext>
            </a:extLst>
          </p:cNvPr>
          <p:cNvSpPr txBox="1"/>
          <p:nvPr/>
        </p:nvSpPr>
        <p:spPr>
          <a:xfrm>
            <a:off x="1077149" y="524698"/>
            <a:ext cx="10716266" cy="2323713"/>
          </a:xfrm>
          <a:prstGeom prst="rect">
            <a:avLst/>
          </a:prstGeom>
          <a:noFill/>
        </p:spPr>
        <p:txBody>
          <a:bodyPr wrap="square" rtlCol="0">
            <a:spAutoFit/>
          </a:bodyPr>
          <a:lstStyle/>
          <a:p>
            <a:r>
              <a:rPr lang="en-US" sz="3000" b="1" dirty="0">
                <a:solidFill>
                  <a:schemeClr val="bg1"/>
                </a:solidFill>
              </a:rPr>
              <a:t>Our</a:t>
            </a:r>
            <a:r>
              <a:rPr lang="en-US" sz="3000" b="1" dirty="0">
                <a:solidFill>
                  <a:srgbClr val="FFD966"/>
                </a:solidFill>
              </a:rPr>
              <a:t> Model</a:t>
            </a:r>
            <a:r>
              <a:rPr lang="en-US" sz="3000" b="1" dirty="0">
                <a:solidFill>
                  <a:schemeClr val="bg1"/>
                </a:solidFill>
              </a:rPr>
              <a:t>.</a:t>
            </a:r>
          </a:p>
          <a:p>
            <a:endParaRPr lang="en-US" sz="3000" b="1" dirty="0">
              <a:solidFill>
                <a:srgbClr val="FFD966"/>
              </a:solidFill>
            </a:endParaRPr>
          </a:p>
          <a:p>
            <a:r>
              <a:rPr lang="en-US" sz="3000" b="1" dirty="0">
                <a:solidFill>
                  <a:schemeClr val="bg1"/>
                </a:solidFill>
              </a:rPr>
              <a:t>Vets Drive Vets chapters are founded on a business model based on </a:t>
            </a:r>
            <a:r>
              <a:rPr lang="en-US" sz="3000" b="1" dirty="0">
                <a:solidFill>
                  <a:srgbClr val="FFD966"/>
                </a:solidFill>
              </a:rPr>
              <a:t>Adaptability</a:t>
            </a:r>
            <a:r>
              <a:rPr lang="en-US" sz="3000" b="1" dirty="0">
                <a:solidFill>
                  <a:schemeClr val="bg1"/>
                </a:solidFill>
              </a:rPr>
              <a:t> &amp; </a:t>
            </a:r>
            <a:r>
              <a:rPr lang="en-US" sz="3000" b="1" dirty="0">
                <a:solidFill>
                  <a:srgbClr val="FFD966"/>
                </a:solidFill>
              </a:rPr>
              <a:t>Partnerships</a:t>
            </a:r>
            <a:r>
              <a:rPr lang="en-US" sz="3000" b="1" dirty="0">
                <a:solidFill>
                  <a:schemeClr val="bg1"/>
                </a:solidFill>
              </a:rPr>
              <a:t>. </a:t>
            </a:r>
          </a:p>
          <a:p>
            <a:endParaRPr lang="en-US" sz="2500" b="1" dirty="0">
              <a:solidFill>
                <a:schemeClr val="bg1"/>
              </a:solidFill>
            </a:endParaRPr>
          </a:p>
        </p:txBody>
      </p:sp>
      <p:sp>
        <p:nvSpPr>
          <p:cNvPr id="6" name="TextBox 5">
            <a:extLst>
              <a:ext uri="{FF2B5EF4-FFF2-40B4-BE49-F238E27FC236}">
                <a16:creationId xmlns:a16="http://schemas.microsoft.com/office/drawing/2014/main" id="{A67F88FB-D9AC-4C83-A1B2-371FDF6044E1}"/>
              </a:ext>
            </a:extLst>
          </p:cNvPr>
          <p:cNvSpPr txBox="1"/>
          <p:nvPr/>
        </p:nvSpPr>
        <p:spPr>
          <a:xfrm>
            <a:off x="1077149" y="2848411"/>
            <a:ext cx="9817592" cy="3323987"/>
          </a:xfrm>
          <a:prstGeom prst="rect">
            <a:avLst/>
          </a:prstGeom>
          <a:noFill/>
        </p:spPr>
        <p:txBody>
          <a:bodyPr wrap="square" rtlCol="0">
            <a:spAutoFit/>
          </a:bodyPr>
          <a:lstStyle/>
          <a:p>
            <a:r>
              <a:rPr lang="en-US" sz="2400" dirty="0">
                <a:solidFill>
                  <a:schemeClr val="bg1"/>
                </a:solidFill>
              </a:rPr>
              <a:t>We provide each Vets Drive Vets chapter with a unique suite of technologies installed in a fleet of vehicles to provide flexible mobility services to veterans in the service of providing access to health care and related services. Using the technology and data provided, the services will be continually adapted to better serve each veterans’ individual needs.</a:t>
            </a:r>
          </a:p>
          <a:p>
            <a:endParaRPr lang="en-US" sz="2400" dirty="0">
              <a:solidFill>
                <a:schemeClr val="bg1"/>
              </a:solidFill>
            </a:endParaRPr>
          </a:p>
          <a:p>
            <a:r>
              <a:rPr lang="en-US" sz="2400" dirty="0">
                <a:solidFill>
                  <a:schemeClr val="bg1"/>
                </a:solidFill>
              </a:rPr>
              <a:t>Partnerships with local hospitals, physical therapy offices, pharmacies and veterans’ organizations allow for a holistic approach to care.</a:t>
            </a:r>
          </a:p>
          <a:p>
            <a:endParaRPr lang="en-US" dirty="0"/>
          </a:p>
        </p:txBody>
      </p:sp>
    </p:spTree>
    <p:extLst>
      <p:ext uri="{BB962C8B-B14F-4D97-AF65-F5344CB8AC3E}">
        <p14:creationId xmlns:p14="http://schemas.microsoft.com/office/powerpoint/2010/main" val="2031321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that are standing in the grass&#10;&#10;Description automatically generated">
            <a:extLst>
              <a:ext uri="{FF2B5EF4-FFF2-40B4-BE49-F238E27FC236}">
                <a16:creationId xmlns:a16="http://schemas.microsoft.com/office/drawing/2014/main" id="{1AF72F9E-0527-6645-9D8C-F450ABB5DB85}"/>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r="1898" b="17269"/>
          <a:stretch/>
        </p:blipFill>
        <p:spPr>
          <a:xfrm>
            <a:off x="0" y="0"/>
            <a:ext cx="12192000" cy="6858000"/>
          </a:xfrm>
          <a:prstGeom prst="rect">
            <a:avLst/>
          </a:prstGeom>
        </p:spPr>
      </p:pic>
      <p:sp>
        <p:nvSpPr>
          <p:cNvPr id="6" name="TextBox 5">
            <a:extLst>
              <a:ext uri="{FF2B5EF4-FFF2-40B4-BE49-F238E27FC236}">
                <a16:creationId xmlns:a16="http://schemas.microsoft.com/office/drawing/2014/main" id="{A67F88FB-D9AC-4C83-A1B2-371FDF6044E1}"/>
              </a:ext>
            </a:extLst>
          </p:cNvPr>
          <p:cNvSpPr txBox="1"/>
          <p:nvPr/>
        </p:nvSpPr>
        <p:spPr>
          <a:xfrm>
            <a:off x="1378832" y="2170936"/>
            <a:ext cx="4717168" cy="4247317"/>
          </a:xfrm>
          <a:prstGeom prst="rect">
            <a:avLst/>
          </a:prstGeom>
          <a:noFill/>
        </p:spPr>
        <p:txBody>
          <a:bodyPr wrap="square" rtlCol="0">
            <a:spAutoFit/>
          </a:bodyPr>
          <a:lstStyle/>
          <a:p>
            <a:pPr marL="285750" lvl="0" indent="-285750">
              <a:buFont typeface="Arial" panose="020B0604020202020204" pitchFamily="34" charset="0"/>
              <a:buChar char="•"/>
            </a:pPr>
            <a:r>
              <a:rPr lang="en-US" dirty="0">
                <a:solidFill>
                  <a:schemeClr val="bg1"/>
                </a:solidFill>
              </a:rPr>
              <a:t>Post-hospital visit transport</a:t>
            </a:r>
          </a:p>
          <a:p>
            <a:pPr marL="285750" lvl="0" indent="-285750">
              <a:buFont typeface="Arial" panose="020B0604020202020204" pitchFamily="34" charset="0"/>
              <a:buChar char="•"/>
            </a:pPr>
            <a:r>
              <a:rPr lang="en-US" dirty="0">
                <a:solidFill>
                  <a:schemeClr val="bg1"/>
                </a:solidFill>
              </a:rPr>
              <a:t>Occupational Therapy / Physical Therapy appointment transport</a:t>
            </a:r>
          </a:p>
          <a:p>
            <a:pPr marL="285750" lvl="0" indent="-285750">
              <a:buFont typeface="Arial" panose="020B0604020202020204" pitchFamily="34" charset="0"/>
              <a:buChar char="•"/>
            </a:pPr>
            <a:r>
              <a:rPr lang="en-US" dirty="0">
                <a:solidFill>
                  <a:schemeClr val="bg1"/>
                </a:solidFill>
              </a:rPr>
              <a:t>Mental health services appointment transport</a:t>
            </a:r>
          </a:p>
          <a:p>
            <a:pPr marL="285750" lvl="0" indent="-285750">
              <a:buFont typeface="Arial" panose="020B0604020202020204" pitchFamily="34" charset="0"/>
              <a:buChar char="•"/>
            </a:pPr>
            <a:r>
              <a:rPr lang="en-US" dirty="0">
                <a:solidFill>
                  <a:schemeClr val="bg1"/>
                </a:solidFill>
              </a:rPr>
              <a:t>COVID-19 safe urgent care rides</a:t>
            </a:r>
          </a:p>
          <a:p>
            <a:pPr marL="285750" lvl="0" indent="-285750">
              <a:buFont typeface="Arial" panose="020B0604020202020204" pitchFamily="34" charset="0"/>
              <a:buChar char="•"/>
            </a:pPr>
            <a:r>
              <a:rPr lang="en-US" dirty="0">
                <a:solidFill>
                  <a:schemeClr val="bg1"/>
                </a:solidFill>
              </a:rPr>
              <a:t>In-person telehealth virtual setup assistance</a:t>
            </a:r>
          </a:p>
          <a:p>
            <a:pPr marL="285750" lvl="0" indent="-285750">
              <a:buFont typeface="Arial" panose="020B0604020202020204" pitchFamily="34" charset="0"/>
              <a:buChar char="•"/>
            </a:pPr>
            <a:r>
              <a:rPr lang="en-US" dirty="0">
                <a:solidFill>
                  <a:schemeClr val="bg1"/>
                </a:solidFill>
              </a:rPr>
              <a:t>Community Health check-ins</a:t>
            </a:r>
          </a:p>
          <a:p>
            <a:pPr marL="285750" lvl="0" indent="-285750">
              <a:buFont typeface="Arial" panose="020B0604020202020204" pitchFamily="34" charset="0"/>
              <a:buChar char="•"/>
            </a:pPr>
            <a:r>
              <a:rPr lang="en-US" dirty="0">
                <a:solidFill>
                  <a:schemeClr val="bg1"/>
                </a:solidFill>
              </a:rPr>
              <a:t>Medicine delivery and pickup</a:t>
            </a:r>
          </a:p>
          <a:p>
            <a:pPr marL="285750" lvl="0" indent="-285750">
              <a:buFont typeface="Arial" panose="020B0604020202020204" pitchFamily="34" charset="0"/>
              <a:buChar char="•"/>
            </a:pPr>
            <a:r>
              <a:rPr lang="en-US" dirty="0">
                <a:solidFill>
                  <a:schemeClr val="bg1"/>
                </a:solidFill>
              </a:rPr>
              <a:t>Post-hospital care and needs </a:t>
            </a:r>
          </a:p>
          <a:p>
            <a:pPr marL="285750" lvl="0" indent="-285750">
              <a:buFont typeface="Arial" panose="020B0604020202020204" pitchFamily="34" charset="0"/>
              <a:buChar char="•"/>
            </a:pPr>
            <a:r>
              <a:rPr lang="en-US" dirty="0">
                <a:solidFill>
                  <a:schemeClr val="bg1"/>
                </a:solidFill>
              </a:rPr>
              <a:t>Mobile vaccinations</a:t>
            </a:r>
          </a:p>
          <a:p>
            <a:pPr marL="285750" lvl="0" indent="-285750">
              <a:buFont typeface="Arial" panose="020B0604020202020204" pitchFamily="34" charset="0"/>
              <a:buChar char="•"/>
            </a:pPr>
            <a:r>
              <a:rPr lang="en-US" dirty="0">
                <a:solidFill>
                  <a:schemeClr val="bg1"/>
                </a:solidFill>
              </a:rPr>
              <a:t>Temperature controlled medical items transport</a:t>
            </a:r>
          </a:p>
          <a:p>
            <a:pPr marL="285750" lvl="0" indent="-285750">
              <a:buFont typeface="Arial" panose="020B0604020202020204" pitchFamily="34" charset="0"/>
              <a:buChar char="•"/>
            </a:pPr>
            <a:r>
              <a:rPr lang="en-US" dirty="0">
                <a:solidFill>
                  <a:schemeClr val="bg1"/>
                </a:solidFill>
              </a:rPr>
              <a:t>Nutrition assistance and food delivery</a:t>
            </a:r>
          </a:p>
          <a:p>
            <a:pPr marL="285750" lvl="0" indent="-285750">
              <a:buFont typeface="Arial" panose="020B0604020202020204" pitchFamily="34" charset="0"/>
              <a:buChar char="•"/>
            </a:pPr>
            <a:r>
              <a:rPr lang="en-US" dirty="0">
                <a:solidFill>
                  <a:schemeClr val="bg1"/>
                </a:solidFill>
              </a:rPr>
              <a:t>Hotspot providing</a:t>
            </a:r>
          </a:p>
        </p:txBody>
      </p:sp>
      <p:sp>
        <p:nvSpPr>
          <p:cNvPr id="7" name="TextBox 6">
            <a:extLst>
              <a:ext uri="{FF2B5EF4-FFF2-40B4-BE49-F238E27FC236}">
                <a16:creationId xmlns:a16="http://schemas.microsoft.com/office/drawing/2014/main" id="{7B80AFF6-1D71-4CDE-918C-3D5613425310}"/>
              </a:ext>
            </a:extLst>
          </p:cNvPr>
          <p:cNvSpPr txBox="1"/>
          <p:nvPr/>
        </p:nvSpPr>
        <p:spPr>
          <a:xfrm>
            <a:off x="7011994" y="1726373"/>
            <a:ext cx="6315603" cy="2354491"/>
          </a:xfrm>
          <a:prstGeom prst="rect">
            <a:avLst/>
          </a:prstGeom>
          <a:noFill/>
        </p:spPr>
        <p:txBody>
          <a:bodyPr wrap="square" rtlCol="0">
            <a:spAutoFit/>
          </a:bodyPr>
          <a:lstStyle/>
          <a:p>
            <a:r>
              <a:rPr lang="en-US" sz="2100" b="1" dirty="0">
                <a:solidFill>
                  <a:srgbClr val="FFD966"/>
                </a:solidFill>
              </a:rPr>
              <a:t>Extended Applications:</a:t>
            </a:r>
          </a:p>
          <a:p>
            <a:pPr marL="285750" lvl="0" indent="-285750">
              <a:buFont typeface="Arial" panose="020B0604020202020204" pitchFamily="34" charset="0"/>
              <a:buChar char="•"/>
            </a:pPr>
            <a:r>
              <a:rPr lang="en-US" dirty="0">
                <a:solidFill>
                  <a:schemeClr val="bg1"/>
                </a:solidFill>
              </a:rPr>
              <a:t>Post-hospital visit transport</a:t>
            </a:r>
          </a:p>
          <a:p>
            <a:pPr marL="285750" lvl="0" indent="-285750">
              <a:buFont typeface="Arial" panose="020B0604020202020204" pitchFamily="34" charset="0"/>
              <a:buChar char="•"/>
            </a:pPr>
            <a:r>
              <a:rPr lang="en-US" dirty="0">
                <a:solidFill>
                  <a:schemeClr val="bg1"/>
                </a:solidFill>
              </a:rPr>
              <a:t>Education services (after school programs)</a:t>
            </a:r>
          </a:p>
          <a:p>
            <a:pPr marL="285750" lvl="0" indent="-285750">
              <a:buFont typeface="Arial" panose="020B0604020202020204" pitchFamily="34" charset="0"/>
              <a:buChar char="•"/>
            </a:pPr>
            <a:r>
              <a:rPr lang="en-US" dirty="0">
                <a:solidFill>
                  <a:schemeClr val="bg1"/>
                </a:solidFill>
              </a:rPr>
              <a:t>Transport to government offices </a:t>
            </a:r>
          </a:p>
          <a:p>
            <a:pPr marL="285750" lvl="0" indent="-285750">
              <a:buFont typeface="Arial" panose="020B0604020202020204" pitchFamily="34" charset="0"/>
              <a:buChar char="•"/>
            </a:pPr>
            <a:r>
              <a:rPr lang="en-US" dirty="0">
                <a:solidFill>
                  <a:schemeClr val="bg1"/>
                </a:solidFill>
              </a:rPr>
              <a:t>Job training transport</a:t>
            </a:r>
          </a:p>
          <a:p>
            <a:pPr marL="285750" lvl="0" indent="-285750">
              <a:buFont typeface="Arial" panose="020B0604020202020204" pitchFamily="34" charset="0"/>
              <a:buChar char="•"/>
            </a:pPr>
            <a:r>
              <a:rPr lang="en-US" dirty="0">
                <a:solidFill>
                  <a:schemeClr val="bg1"/>
                </a:solidFill>
              </a:rPr>
              <a:t>Hospital Commercial deliveries</a:t>
            </a:r>
          </a:p>
          <a:p>
            <a:pPr marL="285750" lvl="0" indent="-285750">
              <a:buFont typeface="Arial" panose="020B0604020202020204" pitchFamily="34" charset="0"/>
              <a:buChar char="•"/>
            </a:pPr>
            <a:r>
              <a:rPr lang="en-US" dirty="0">
                <a:solidFill>
                  <a:schemeClr val="bg1"/>
                </a:solidFill>
              </a:rPr>
              <a:t>Industrial deliveries</a:t>
            </a:r>
          </a:p>
          <a:p>
            <a:pPr marL="285750" lvl="0" indent="-285750">
              <a:buFont typeface="Arial" panose="020B0604020202020204" pitchFamily="34" charset="0"/>
              <a:buChar char="•"/>
            </a:pPr>
            <a:endParaRPr lang="en-US" dirty="0">
              <a:solidFill>
                <a:schemeClr val="bg1"/>
              </a:solidFill>
            </a:endParaRPr>
          </a:p>
        </p:txBody>
      </p:sp>
      <p:sp>
        <p:nvSpPr>
          <p:cNvPr id="8" name="TextBox 7">
            <a:extLst>
              <a:ext uri="{FF2B5EF4-FFF2-40B4-BE49-F238E27FC236}">
                <a16:creationId xmlns:a16="http://schemas.microsoft.com/office/drawing/2014/main" id="{75EAD7CC-D8B9-4A60-BE37-8AACBEC19539}"/>
              </a:ext>
            </a:extLst>
          </p:cNvPr>
          <p:cNvSpPr txBox="1"/>
          <p:nvPr/>
        </p:nvSpPr>
        <p:spPr>
          <a:xfrm>
            <a:off x="7011994" y="3913695"/>
            <a:ext cx="5322882" cy="2064810"/>
          </a:xfrm>
          <a:prstGeom prst="rect">
            <a:avLst/>
          </a:prstGeom>
          <a:noFill/>
        </p:spPr>
        <p:txBody>
          <a:bodyPr wrap="square" rtlCol="0">
            <a:spAutoFit/>
          </a:bodyPr>
          <a:lstStyle/>
          <a:p>
            <a:r>
              <a:rPr lang="en-US" sz="2100" b="1" dirty="0">
                <a:solidFill>
                  <a:srgbClr val="FFD966"/>
                </a:solidFill>
              </a:rPr>
              <a:t>Data Applications:</a:t>
            </a:r>
          </a:p>
          <a:p>
            <a:pPr marL="285750" lvl="0" indent="-285750">
              <a:buFont typeface="Arial" panose="020B0604020202020204" pitchFamily="34" charset="0"/>
              <a:buChar char="•"/>
            </a:pPr>
            <a:r>
              <a:rPr lang="en-US" dirty="0">
                <a:solidFill>
                  <a:schemeClr val="bg1"/>
                </a:solidFill>
              </a:rPr>
              <a:t>Feedback from Vets Drive Vets patients on continued health needs</a:t>
            </a:r>
          </a:p>
          <a:p>
            <a:pPr marL="285750" lvl="0" indent="-285750">
              <a:buFont typeface="Arial" panose="020B0604020202020204" pitchFamily="34" charset="0"/>
              <a:buChar char="•"/>
            </a:pPr>
            <a:r>
              <a:rPr lang="en-US" dirty="0">
                <a:solidFill>
                  <a:schemeClr val="bg1"/>
                </a:solidFill>
              </a:rPr>
              <a:t>Data on full range of patient health needs </a:t>
            </a:r>
          </a:p>
          <a:p>
            <a:pPr marL="285750" lvl="0" indent="-285750">
              <a:buFont typeface="Arial" panose="020B0604020202020204" pitchFamily="34" charset="0"/>
              <a:buChar char="•"/>
            </a:pPr>
            <a:r>
              <a:rPr lang="en-US" dirty="0">
                <a:solidFill>
                  <a:schemeClr val="bg1"/>
                </a:solidFill>
              </a:rPr>
              <a:t>Data on community health needs</a:t>
            </a:r>
          </a:p>
          <a:p>
            <a:pPr marL="285750" lvl="0" indent="-285750">
              <a:buFont typeface="Arial" panose="020B0604020202020204" pitchFamily="34" charset="0"/>
              <a:buChar char="•"/>
            </a:pPr>
            <a:r>
              <a:rPr lang="en-US" dirty="0">
                <a:solidFill>
                  <a:schemeClr val="bg1"/>
                </a:solidFill>
              </a:rPr>
              <a:t>Data on health procedure follow up for better overall care</a:t>
            </a:r>
          </a:p>
        </p:txBody>
      </p:sp>
      <p:sp>
        <p:nvSpPr>
          <p:cNvPr id="9" name="Freeform 10">
            <a:extLst>
              <a:ext uri="{FF2B5EF4-FFF2-40B4-BE49-F238E27FC236}">
                <a16:creationId xmlns:a16="http://schemas.microsoft.com/office/drawing/2014/main" id="{5EAD66D8-1321-468A-A1DC-505515544803}"/>
              </a:ext>
            </a:extLst>
          </p:cNvPr>
          <p:cNvSpPr>
            <a:spLocks noEditPoints="1"/>
          </p:cNvSpPr>
          <p:nvPr/>
        </p:nvSpPr>
        <p:spPr bwMode="auto">
          <a:xfrm>
            <a:off x="212309" y="1821737"/>
            <a:ext cx="1051116" cy="697412"/>
          </a:xfrm>
          <a:custGeom>
            <a:avLst/>
            <a:gdLst>
              <a:gd name="T0" fmla="*/ 227 w 711"/>
              <a:gd name="T1" fmla="*/ 5 h 492"/>
              <a:gd name="T2" fmla="*/ 215 w 711"/>
              <a:gd name="T3" fmla="*/ 27 h 492"/>
              <a:gd name="T4" fmla="*/ 270 w 711"/>
              <a:gd name="T5" fmla="*/ 22 h 492"/>
              <a:gd name="T6" fmla="*/ 254 w 711"/>
              <a:gd name="T7" fmla="*/ 2 h 492"/>
              <a:gd name="T8" fmla="*/ 133 w 711"/>
              <a:gd name="T9" fmla="*/ 366 h 492"/>
              <a:gd name="T10" fmla="*/ 97 w 711"/>
              <a:gd name="T11" fmla="*/ 376 h 492"/>
              <a:gd name="T12" fmla="*/ 71 w 711"/>
              <a:gd name="T13" fmla="*/ 416 h 492"/>
              <a:gd name="T14" fmla="*/ 71 w 711"/>
              <a:gd name="T15" fmla="*/ 441 h 492"/>
              <a:gd name="T16" fmla="*/ 97 w 711"/>
              <a:gd name="T17" fmla="*/ 481 h 492"/>
              <a:gd name="T18" fmla="*/ 133 w 711"/>
              <a:gd name="T19" fmla="*/ 492 h 492"/>
              <a:gd name="T20" fmla="*/ 157 w 711"/>
              <a:gd name="T21" fmla="*/ 487 h 492"/>
              <a:gd name="T22" fmla="*/ 193 w 711"/>
              <a:gd name="T23" fmla="*/ 447 h 492"/>
              <a:gd name="T24" fmla="*/ 195 w 711"/>
              <a:gd name="T25" fmla="*/ 422 h 492"/>
              <a:gd name="T26" fmla="*/ 177 w 711"/>
              <a:gd name="T27" fmla="*/ 384 h 492"/>
              <a:gd name="T28" fmla="*/ 139 w 711"/>
              <a:gd name="T29" fmla="*/ 366 h 492"/>
              <a:gd name="T30" fmla="*/ 567 w 711"/>
              <a:gd name="T31" fmla="*/ 366 h 492"/>
              <a:gd name="T32" fmla="*/ 529 w 711"/>
              <a:gd name="T33" fmla="*/ 384 h 492"/>
              <a:gd name="T34" fmla="*/ 511 w 711"/>
              <a:gd name="T35" fmla="*/ 422 h 492"/>
              <a:gd name="T36" fmla="*/ 514 w 711"/>
              <a:gd name="T37" fmla="*/ 447 h 492"/>
              <a:gd name="T38" fmla="*/ 549 w 711"/>
              <a:gd name="T39" fmla="*/ 487 h 492"/>
              <a:gd name="T40" fmla="*/ 574 w 711"/>
              <a:gd name="T41" fmla="*/ 492 h 492"/>
              <a:gd name="T42" fmla="*/ 609 w 711"/>
              <a:gd name="T43" fmla="*/ 481 h 492"/>
              <a:gd name="T44" fmla="*/ 635 w 711"/>
              <a:gd name="T45" fmla="*/ 441 h 492"/>
              <a:gd name="T46" fmla="*/ 635 w 711"/>
              <a:gd name="T47" fmla="*/ 416 h 492"/>
              <a:gd name="T48" fmla="*/ 609 w 711"/>
              <a:gd name="T49" fmla="*/ 376 h 492"/>
              <a:gd name="T50" fmla="*/ 574 w 711"/>
              <a:gd name="T51" fmla="*/ 366 h 492"/>
              <a:gd name="T52" fmla="*/ 51 w 711"/>
              <a:gd name="T53" fmla="*/ 424 h 492"/>
              <a:gd name="T54" fmla="*/ 60 w 711"/>
              <a:gd name="T55" fmla="*/ 385 h 492"/>
              <a:gd name="T56" fmla="*/ 87 w 711"/>
              <a:gd name="T57" fmla="*/ 357 h 492"/>
              <a:gd name="T58" fmla="*/ 125 w 711"/>
              <a:gd name="T59" fmla="*/ 342 h 492"/>
              <a:gd name="T60" fmla="*/ 156 w 711"/>
              <a:gd name="T61" fmla="*/ 346 h 492"/>
              <a:gd name="T62" fmla="*/ 190 w 711"/>
              <a:gd name="T63" fmla="*/ 366 h 492"/>
              <a:gd name="T64" fmla="*/ 210 w 711"/>
              <a:gd name="T65" fmla="*/ 399 h 492"/>
              <a:gd name="T66" fmla="*/ 270 w 711"/>
              <a:gd name="T67" fmla="*/ 56 h 492"/>
              <a:gd name="T68" fmla="*/ 160 w 711"/>
              <a:gd name="T69" fmla="*/ 64 h 492"/>
              <a:gd name="T70" fmla="*/ 71 w 711"/>
              <a:gd name="T71" fmla="*/ 111 h 492"/>
              <a:gd name="T72" fmla="*/ 11 w 711"/>
              <a:gd name="T73" fmla="*/ 190 h 492"/>
              <a:gd name="T74" fmla="*/ 0 w 711"/>
              <a:gd name="T75" fmla="*/ 246 h 492"/>
              <a:gd name="T76" fmla="*/ 34 w 711"/>
              <a:gd name="T77" fmla="*/ 246 h 492"/>
              <a:gd name="T78" fmla="*/ 60 w 711"/>
              <a:gd name="T79" fmla="*/ 171 h 492"/>
              <a:gd name="T80" fmla="*/ 124 w 711"/>
              <a:gd name="T81" fmla="*/ 116 h 492"/>
              <a:gd name="T82" fmla="*/ 204 w 711"/>
              <a:gd name="T83" fmla="*/ 90 h 492"/>
              <a:gd name="T84" fmla="*/ 294 w 711"/>
              <a:gd name="T85" fmla="*/ 424 h 492"/>
              <a:gd name="T86" fmla="*/ 495 w 711"/>
              <a:gd name="T87" fmla="*/ 399 h 492"/>
              <a:gd name="T88" fmla="*/ 516 w 711"/>
              <a:gd name="T89" fmla="*/ 366 h 492"/>
              <a:gd name="T90" fmla="*/ 549 w 711"/>
              <a:gd name="T91" fmla="*/ 346 h 492"/>
              <a:gd name="T92" fmla="*/ 582 w 711"/>
              <a:gd name="T93" fmla="*/ 342 h 492"/>
              <a:gd name="T94" fmla="*/ 619 w 711"/>
              <a:gd name="T95" fmla="*/ 357 h 492"/>
              <a:gd name="T96" fmla="*/ 645 w 711"/>
              <a:gd name="T97" fmla="*/ 385 h 492"/>
              <a:gd name="T98" fmla="*/ 655 w 711"/>
              <a:gd name="T99" fmla="*/ 424 h 492"/>
              <a:gd name="T100" fmla="*/ 538 w 711"/>
              <a:gd name="T101" fmla="*/ 243 h 492"/>
              <a:gd name="T102" fmla="*/ 416 w 711"/>
              <a:gd name="T103" fmla="*/ 175 h 492"/>
              <a:gd name="T104" fmla="*/ 593 w 711"/>
              <a:gd name="T105" fmla="*/ 175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1" h="492">
                <a:moveTo>
                  <a:pt x="243" y="0"/>
                </a:moveTo>
                <a:lnTo>
                  <a:pt x="243" y="0"/>
                </a:lnTo>
                <a:lnTo>
                  <a:pt x="238" y="0"/>
                </a:lnTo>
                <a:lnTo>
                  <a:pt x="233" y="2"/>
                </a:lnTo>
                <a:lnTo>
                  <a:pt x="227" y="5"/>
                </a:lnTo>
                <a:lnTo>
                  <a:pt x="223" y="8"/>
                </a:lnTo>
                <a:lnTo>
                  <a:pt x="220" y="12"/>
                </a:lnTo>
                <a:lnTo>
                  <a:pt x="217" y="16"/>
                </a:lnTo>
                <a:lnTo>
                  <a:pt x="216" y="22"/>
                </a:lnTo>
                <a:lnTo>
                  <a:pt x="215" y="27"/>
                </a:lnTo>
                <a:lnTo>
                  <a:pt x="215" y="33"/>
                </a:lnTo>
                <a:lnTo>
                  <a:pt x="271" y="33"/>
                </a:lnTo>
                <a:lnTo>
                  <a:pt x="271" y="27"/>
                </a:lnTo>
                <a:lnTo>
                  <a:pt x="271" y="27"/>
                </a:lnTo>
                <a:lnTo>
                  <a:pt x="270" y="22"/>
                </a:lnTo>
                <a:lnTo>
                  <a:pt x="268" y="16"/>
                </a:lnTo>
                <a:lnTo>
                  <a:pt x="266" y="12"/>
                </a:lnTo>
                <a:lnTo>
                  <a:pt x="263" y="8"/>
                </a:lnTo>
                <a:lnTo>
                  <a:pt x="259" y="5"/>
                </a:lnTo>
                <a:lnTo>
                  <a:pt x="254" y="2"/>
                </a:lnTo>
                <a:lnTo>
                  <a:pt x="249" y="0"/>
                </a:lnTo>
                <a:lnTo>
                  <a:pt x="243" y="0"/>
                </a:lnTo>
                <a:lnTo>
                  <a:pt x="243" y="0"/>
                </a:lnTo>
                <a:close/>
                <a:moveTo>
                  <a:pt x="133" y="366"/>
                </a:moveTo>
                <a:lnTo>
                  <a:pt x="133" y="366"/>
                </a:lnTo>
                <a:lnTo>
                  <a:pt x="126" y="366"/>
                </a:lnTo>
                <a:lnTo>
                  <a:pt x="119" y="367"/>
                </a:lnTo>
                <a:lnTo>
                  <a:pt x="113" y="369"/>
                </a:lnTo>
                <a:lnTo>
                  <a:pt x="108" y="371"/>
                </a:lnTo>
                <a:lnTo>
                  <a:pt x="97" y="376"/>
                </a:lnTo>
                <a:lnTo>
                  <a:pt x="88" y="384"/>
                </a:lnTo>
                <a:lnTo>
                  <a:pt x="80" y="393"/>
                </a:lnTo>
                <a:lnTo>
                  <a:pt x="75" y="405"/>
                </a:lnTo>
                <a:lnTo>
                  <a:pt x="72" y="410"/>
                </a:lnTo>
                <a:lnTo>
                  <a:pt x="71" y="416"/>
                </a:lnTo>
                <a:lnTo>
                  <a:pt x="70" y="422"/>
                </a:lnTo>
                <a:lnTo>
                  <a:pt x="70" y="429"/>
                </a:lnTo>
                <a:lnTo>
                  <a:pt x="70" y="429"/>
                </a:lnTo>
                <a:lnTo>
                  <a:pt x="70" y="435"/>
                </a:lnTo>
                <a:lnTo>
                  <a:pt x="71" y="441"/>
                </a:lnTo>
                <a:lnTo>
                  <a:pt x="72" y="447"/>
                </a:lnTo>
                <a:lnTo>
                  <a:pt x="75" y="453"/>
                </a:lnTo>
                <a:lnTo>
                  <a:pt x="80" y="464"/>
                </a:lnTo>
                <a:lnTo>
                  <a:pt x="88" y="473"/>
                </a:lnTo>
                <a:lnTo>
                  <a:pt x="97" y="481"/>
                </a:lnTo>
                <a:lnTo>
                  <a:pt x="108" y="487"/>
                </a:lnTo>
                <a:lnTo>
                  <a:pt x="113" y="489"/>
                </a:lnTo>
                <a:lnTo>
                  <a:pt x="119" y="490"/>
                </a:lnTo>
                <a:lnTo>
                  <a:pt x="126" y="491"/>
                </a:lnTo>
                <a:lnTo>
                  <a:pt x="133" y="492"/>
                </a:lnTo>
                <a:lnTo>
                  <a:pt x="133" y="492"/>
                </a:lnTo>
                <a:lnTo>
                  <a:pt x="139" y="491"/>
                </a:lnTo>
                <a:lnTo>
                  <a:pt x="145" y="490"/>
                </a:lnTo>
                <a:lnTo>
                  <a:pt x="151" y="489"/>
                </a:lnTo>
                <a:lnTo>
                  <a:pt x="157" y="487"/>
                </a:lnTo>
                <a:lnTo>
                  <a:pt x="167" y="481"/>
                </a:lnTo>
                <a:lnTo>
                  <a:pt x="177" y="473"/>
                </a:lnTo>
                <a:lnTo>
                  <a:pt x="185" y="464"/>
                </a:lnTo>
                <a:lnTo>
                  <a:pt x="191" y="453"/>
                </a:lnTo>
                <a:lnTo>
                  <a:pt x="193" y="447"/>
                </a:lnTo>
                <a:lnTo>
                  <a:pt x="194" y="441"/>
                </a:lnTo>
                <a:lnTo>
                  <a:pt x="195" y="435"/>
                </a:lnTo>
                <a:lnTo>
                  <a:pt x="196" y="429"/>
                </a:lnTo>
                <a:lnTo>
                  <a:pt x="196" y="429"/>
                </a:lnTo>
                <a:lnTo>
                  <a:pt x="195" y="422"/>
                </a:lnTo>
                <a:lnTo>
                  <a:pt x="194" y="416"/>
                </a:lnTo>
                <a:lnTo>
                  <a:pt x="193" y="410"/>
                </a:lnTo>
                <a:lnTo>
                  <a:pt x="191" y="405"/>
                </a:lnTo>
                <a:lnTo>
                  <a:pt x="185" y="393"/>
                </a:lnTo>
                <a:lnTo>
                  <a:pt x="177" y="384"/>
                </a:lnTo>
                <a:lnTo>
                  <a:pt x="167" y="376"/>
                </a:lnTo>
                <a:lnTo>
                  <a:pt x="157" y="371"/>
                </a:lnTo>
                <a:lnTo>
                  <a:pt x="151" y="369"/>
                </a:lnTo>
                <a:lnTo>
                  <a:pt x="145" y="367"/>
                </a:lnTo>
                <a:lnTo>
                  <a:pt x="139" y="366"/>
                </a:lnTo>
                <a:lnTo>
                  <a:pt x="133" y="366"/>
                </a:lnTo>
                <a:lnTo>
                  <a:pt x="133" y="366"/>
                </a:lnTo>
                <a:close/>
                <a:moveTo>
                  <a:pt x="574" y="366"/>
                </a:moveTo>
                <a:lnTo>
                  <a:pt x="574" y="366"/>
                </a:lnTo>
                <a:lnTo>
                  <a:pt x="567" y="366"/>
                </a:lnTo>
                <a:lnTo>
                  <a:pt x="561" y="367"/>
                </a:lnTo>
                <a:lnTo>
                  <a:pt x="555" y="369"/>
                </a:lnTo>
                <a:lnTo>
                  <a:pt x="549" y="371"/>
                </a:lnTo>
                <a:lnTo>
                  <a:pt x="538" y="376"/>
                </a:lnTo>
                <a:lnTo>
                  <a:pt x="529" y="384"/>
                </a:lnTo>
                <a:lnTo>
                  <a:pt x="521" y="393"/>
                </a:lnTo>
                <a:lnTo>
                  <a:pt x="516" y="405"/>
                </a:lnTo>
                <a:lnTo>
                  <a:pt x="514" y="410"/>
                </a:lnTo>
                <a:lnTo>
                  <a:pt x="512" y="416"/>
                </a:lnTo>
                <a:lnTo>
                  <a:pt x="511" y="422"/>
                </a:lnTo>
                <a:lnTo>
                  <a:pt x="511" y="429"/>
                </a:lnTo>
                <a:lnTo>
                  <a:pt x="511" y="429"/>
                </a:lnTo>
                <a:lnTo>
                  <a:pt x="511" y="435"/>
                </a:lnTo>
                <a:lnTo>
                  <a:pt x="512" y="441"/>
                </a:lnTo>
                <a:lnTo>
                  <a:pt x="514" y="447"/>
                </a:lnTo>
                <a:lnTo>
                  <a:pt x="516" y="453"/>
                </a:lnTo>
                <a:lnTo>
                  <a:pt x="521" y="464"/>
                </a:lnTo>
                <a:lnTo>
                  <a:pt x="529" y="473"/>
                </a:lnTo>
                <a:lnTo>
                  <a:pt x="538" y="481"/>
                </a:lnTo>
                <a:lnTo>
                  <a:pt x="549" y="487"/>
                </a:lnTo>
                <a:lnTo>
                  <a:pt x="555" y="489"/>
                </a:lnTo>
                <a:lnTo>
                  <a:pt x="561" y="490"/>
                </a:lnTo>
                <a:lnTo>
                  <a:pt x="567" y="491"/>
                </a:lnTo>
                <a:lnTo>
                  <a:pt x="574" y="492"/>
                </a:lnTo>
                <a:lnTo>
                  <a:pt x="574" y="492"/>
                </a:lnTo>
                <a:lnTo>
                  <a:pt x="580" y="491"/>
                </a:lnTo>
                <a:lnTo>
                  <a:pt x="586" y="490"/>
                </a:lnTo>
                <a:lnTo>
                  <a:pt x="592" y="489"/>
                </a:lnTo>
                <a:lnTo>
                  <a:pt x="598" y="487"/>
                </a:lnTo>
                <a:lnTo>
                  <a:pt x="609" y="481"/>
                </a:lnTo>
                <a:lnTo>
                  <a:pt x="619" y="473"/>
                </a:lnTo>
                <a:lnTo>
                  <a:pt x="626" y="464"/>
                </a:lnTo>
                <a:lnTo>
                  <a:pt x="632" y="453"/>
                </a:lnTo>
                <a:lnTo>
                  <a:pt x="634" y="447"/>
                </a:lnTo>
                <a:lnTo>
                  <a:pt x="635" y="441"/>
                </a:lnTo>
                <a:lnTo>
                  <a:pt x="636" y="435"/>
                </a:lnTo>
                <a:lnTo>
                  <a:pt x="637" y="429"/>
                </a:lnTo>
                <a:lnTo>
                  <a:pt x="637" y="429"/>
                </a:lnTo>
                <a:lnTo>
                  <a:pt x="636" y="422"/>
                </a:lnTo>
                <a:lnTo>
                  <a:pt x="635" y="416"/>
                </a:lnTo>
                <a:lnTo>
                  <a:pt x="634" y="410"/>
                </a:lnTo>
                <a:lnTo>
                  <a:pt x="632" y="405"/>
                </a:lnTo>
                <a:lnTo>
                  <a:pt x="626" y="393"/>
                </a:lnTo>
                <a:lnTo>
                  <a:pt x="619" y="384"/>
                </a:lnTo>
                <a:lnTo>
                  <a:pt x="609" y="376"/>
                </a:lnTo>
                <a:lnTo>
                  <a:pt x="598" y="371"/>
                </a:lnTo>
                <a:lnTo>
                  <a:pt x="592" y="369"/>
                </a:lnTo>
                <a:lnTo>
                  <a:pt x="586" y="367"/>
                </a:lnTo>
                <a:lnTo>
                  <a:pt x="580" y="366"/>
                </a:lnTo>
                <a:lnTo>
                  <a:pt x="574" y="366"/>
                </a:lnTo>
                <a:lnTo>
                  <a:pt x="574" y="366"/>
                </a:lnTo>
                <a:close/>
                <a:moveTo>
                  <a:pt x="0" y="246"/>
                </a:moveTo>
                <a:lnTo>
                  <a:pt x="0" y="424"/>
                </a:lnTo>
                <a:lnTo>
                  <a:pt x="51" y="424"/>
                </a:lnTo>
                <a:lnTo>
                  <a:pt x="51" y="424"/>
                </a:lnTo>
                <a:lnTo>
                  <a:pt x="51" y="416"/>
                </a:lnTo>
                <a:lnTo>
                  <a:pt x="52" y="408"/>
                </a:lnTo>
                <a:lnTo>
                  <a:pt x="54" y="399"/>
                </a:lnTo>
                <a:lnTo>
                  <a:pt x="57" y="392"/>
                </a:lnTo>
                <a:lnTo>
                  <a:pt x="60" y="385"/>
                </a:lnTo>
                <a:lnTo>
                  <a:pt x="64" y="378"/>
                </a:lnTo>
                <a:lnTo>
                  <a:pt x="70" y="372"/>
                </a:lnTo>
                <a:lnTo>
                  <a:pt x="75" y="366"/>
                </a:lnTo>
                <a:lnTo>
                  <a:pt x="81" y="361"/>
                </a:lnTo>
                <a:lnTo>
                  <a:pt x="87" y="357"/>
                </a:lnTo>
                <a:lnTo>
                  <a:pt x="94" y="353"/>
                </a:lnTo>
                <a:lnTo>
                  <a:pt x="101" y="349"/>
                </a:lnTo>
                <a:lnTo>
                  <a:pt x="108" y="346"/>
                </a:lnTo>
                <a:lnTo>
                  <a:pt x="116" y="344"/>
                </a:lnTo>
                <a:lnTo>
                  <a:pt x="125" y="342"/>
                </a:lnTo>
                <a:lnTo>
                  <a:pt x="133" y="342"/>
                </a:lnTo>
                <a:lnTo>
                  <a:pt x="133" y="342"/>
                </a:lnTo>
                <a:lnTo>
                  <a:pt x="141" y="342"/>
                </a:lnTo>
                <a:lnTo>
                  <a:pt x="149" y="344"/>
                </a:lnTo>
                <a:lnTo>
                  <a:pt x="156" y="346"/>
                </a:lnTo>
                <a:lnTo>
                  <a:pt x="164" y="349"/>
                </a:lnTo>
                <a:lnTo>
                  <a:pt x="171" y="353"/>
                </a:lnTo>
                <a:lnTo>
                  <a:pt x="178" y="357"/>
                </a:lnTo>
                <a:lnTo>
                  <a:pt x="185" y="361"/>
                </a:lnTo>
                <a:lnTo>
                  <a:pt x="190" y="366"/>
                </a:lnTo>
                <a:lnTo>
                  <a:pt x="195" y="372"/>
                </a:lnTo>
                <a:lnTo>
                  <a:pt x="200" y="378"/>
                </a:lnTo>
                <a:lnTo>
                  <a:pt x="204" y="385"/>
                </a:lnTo>
                <a:lnTo>
                  <a:pt x="207" y="392"/>
                </a:lnTo>
                <a:lnTo>
                  <a:pt x="210" y="399"/>
                </a:lnTo>
                <a:lnTo>
                  <a:pt x="212" y="408"/>
                </a:lnTo>
                <a:lnTo>
                  <a:pt x="213" y="416"/>
                </a:lnTo>
                <a:lnTo>
                  <a:pt x="214" y="424"/>
                </a:lnTo>
                <a:lnTo>
                  <a:pt x="270" y="424"/>
                </a:lnTo>
                <a:lnTo>
                  <a:pt x="270" y="56"/>
                </a:lnTo>
                <a:lnTo>
                  <a:pt x="219" y="56"/>
                </a:lnTo>
                <a:lnTo>
                  <a:pt x="219" y="56"/>
                </a:lnTo>
                <a:lnTo>
                  <a:pt x="200" y="57"/>
                </a:lnTo>
                <a:lnTo>
                  <a:pt x="181" y="60"/>
                </a:lnTo>
                <a:lnTo>
                  <a:pt x="160" y="64"/>
                </a:lnTo>
                <a:lnTo>
                  <a:pt x="141" y="70"/>
                </a:lnTo>
                <a:lnTo>
                  <a:pt x="123" y="78"/>
                </a:lnTo>
                <a:lnTo>
                  <a:pt x="104" y="89"/>
                </a:lnTo>
                <a:lnTo>
                  <a:pt x="87" y="99"/>
                </a:lnTo>
                <a:lnTo>
                  <a:pt x="71" y="111"/>
                </a:lnTo>
                <a:lnTo>
                  <a:pt x="55" y="125"/>
                </a:lnTo>
                <a:lnTo>
                  <a:pt x="42" y="140"/>
                </a:lnTo>
                <a:lnTo>
                  <a:pt x="30" y="155"/>
                </a:lnTo>
                <a:lnTo>
                  <a:pt x="20" y="172"/>
                </a:lnTo>
                <a:lnTo>
                  <a:pt x="11" y="190"/>
                </a:lnTo>
                <a:lnTo>
                  <a:pt x="5" y="208"/>
                </a:lnTo>
                <a:lnTo>
                  <a:pt x="3" y="217"/>
                </a:lnTo>
                <a:lnTo>
                  <a:pt x="1" y="226"/>
                </a:lnTo>
                <a:lnTo>
                  <a:pt x="0" y="236"/>
                </a:lnTo>
                <a:lnTo>
                  <a:pt x="0" y="246"/>
                </a:lnTo>
                <a:lnTo>
                  <a:pt x="0" y="246"/>
                </a:lnTo>
                <a:close/>
                <a:moveTo>
                  <a:pt x="224" y="251"/>
                </a:moveTo>
                <a:lnTo>
                  <a:pt x="34" y="251"/>
                </a:lnTo>
                <a:lnTo>
                  <a:pt x="34" y="246"/>
                </a:lnTo>
                <a:lnTo>
                  <a:pt x="34" y="246"/>
                </a:lnTo>
                <a:lnTo>
                  <a:pt x="35" y="230"/>
                </a:lnTo>
                <a:lnTo>
                  <a:pt x="38" y="214"/>
                </a:lnTo>
                <a:lnTo>
                  <a:pt x="44" y="200"/>
                </a:lnTo>
                <a:lnTo>
                  <a:pt x="51" y="184"/>
                </a:lnTo>
                <a:lnTo>
                  <a:pt x="60" y="171"/>
                </a:lnTo>
                <a:lnTo>
                  <a:pt x="71" y="158"/>
                </a:lnTo>
                <a:lnTo>
                  <a:pt x="82" y="146"/>
                </a:lnTo>
                <a:lnTo>
                  <a:pt x="95" y="136"/>
                </a:lnTo>
                <a:lnTo>
                  <a:pt x="109" y="125"/>
                </a:lnTo>
                <a:lnTo>
                  <a:pt x="124" y="116"/>
                </a:lnTo>
                <a:lnTo>
                  <a:pt x="139" y="108"/>
                </a:lnTo>
                <a:lnTo>
                  <a:pt x="155" y="102"/>
                </a:lnTo>
                <a:lnTo>
                  <a:pt x="171" y="97"/>
                </a:lnTo>
                <a:lnTo>
                  <a:pt x="188" y="93"/>
                </a:lnTo>
                <a:lnTo>
                  <a:pt x="204" y="90"/>
                </a:lnTo>
                <a:lnTo>
                  <a:pt x="219" y="90"/>
                </a:lnTo>
                <a:lnTo>
                  <a:pt x="224" y="90"/>
                </a:lnTo>
                <a:lnTo>
                  <a:pt x="224" y="251"/>
                </a:lnTo>
                <a:close/>
                <a:moveTo>
                  <a:pt x="294" y="56"/>
                </a:moveTo>
                <a:lnTo>
                  <a:pt x="294" y="424"/>
                </a:lnTo>
                <a:lnTo>
                  <a:pt x="492" y="424"/>
                </a:lnTo>
                <a:lnTo>
                  <a:pt x="492" y="424"/>
                </a:lnTo>
                <a:lnTo>
                  <a:pt x="492" y="416"/>
                </a:lnTo>
                <a:lnTo>
                  <a:pt x="493" y="408"/>
                </a:lnTo>
                <a:lnTo>
                  <a:pt x="495" y="399"/>
                </a:lnTo>
                <a:lnTo>
                  <a:pt x="499" y="392"/>
                </a:lnTo>
                <a:lnTo>
                  <a:pt x="502" y="385"/>
                </a:lnTo>
                <a:lnTo>
                  <a:pt x="506" y="378"/>
                </a:lnTo>
                <a:lnTo>
                  <a:pt x="511" y="372"/>
                </a:lnTo>
                <a:lnTo>
                  <a:pt x="516" y="366"/>
                </a:lnTo>
                <a:lnTo>
                  <a:pt x="522" y="361"/>
                </a:lnTo>
                <a:lnTo>
                  <a:pt x="528" y="357"/>
                </a:lnTo>
                <a:lnTo>
                  <a:pt x="535" y="353"/>
                </a:lnTo>
                <a:lnTo>
                  <a:pt x="542" y="349"/>
                </a:lnTo>
                <a:lnTo>
                  <a:pt x="549" y="346"/>
                </a:lnTo>
                <a:lnTo>
                  <a:pt x="558" y="344"/>
                </a:lnTo>
                <a:lnTo>
                  <a:pt x="566" y="342"/>
                </a:lnTo>
                <a:lnTo>
                  <a:pt x="574" y="342"/>
                </a:lnTo>
                <a:lnTo>
                  <a:pt x="574" y="342"/>
                </a:lnTo>
                <a:lnTo>
                  <a:pt x="582" y="342"/>
                </a:lnTo>
                <a:lnTo>
                  <a:pt x="590" y="344"/>
                </a:lnTo>
                <a:lnTo>
                  <a:pt x="597" y="346"/>
                </a:lnTo>
                <a:lnTo>
                  <a:pt x="606" y="349"/>
                </a:lnTo>
                <a:lnTo>
                  <a:pt x="613" y="353"/>
                </a:lnTo>
                <a:lnTo>
                  <a:pt x="619" y="357"/>
                </a:lnTo>
                <a:lnTo>
                  <a:pt x="626" y="361"/>
                </a:lnTo>
                <a:lnTo>
                  <a:pt x="631" y="366"/>
                </a:lnTo>
                <a:lnTo>
                  <a:pt x="636" y="372"/>
                </a:lnTo>
                <a:lnTo>
                  <a:pt x="641" y="378"/>
                </a:lnTo>
                <a:lnTo>
                  <a:pt x="645" y="385"/>
                </a:lnTo>
                <a:lnTo>
                  <a:pt x="648" y="392"/>
                </a:lnTo>
                <a:lnTo>
                  <a:pt x="651" y="399"/>
                </a:lnTo>
                <a:lnTo>
                  <a:pt x="653" y="408"/>
                </a:lnTo>
                <a:lnTo>
                  <a:pt x="654" y="416"/>
                </a:lnTo>
                <a:lnTo>
                  <a:pt x="655" y="424"/>
                </a:lnTo>
                <a:lnTo>
                  <a:pt x="711" y="424"/>
                </a:lnTo>
                <a:lnTo>
                  <a:pt x="711" y="56"/>
                </a:lnTo>
                <a:lnTo>
                  <a:pt x="294" y="56"/>
                </a:lnTo>
                <a:close/>
                <a:moveTo>
                  <a:pt x="593" y="243"/>
                </a:moveTo>
                <a:lnTo>
                  <a:pt x="538" y="243"/>
                </a:lnTo>
                <a:lnTo>
                  <a:pt x="538" y="298"/>
                </a:lnTo>
                <a:lnTo>
                  <a:pt x="471" y="298"/>
                </a:lnTo>
                <a:lnTo>
                  <a:pt x="471" y="243"/>
                </a:lnTo>
                <a:lnTo>
                  <a:pt x="416" y="243"/>
                </a:lnTo>
                <a:lnTo>
                  <a:pt x="416" y="175"/>
                </a:lnTo>
                <a:lnTo>
                  <a:pt x="471" y="175"/>
                </a:lnTo>
                <a:lnTo>
                  <a:pt x="471" y="120"/>
                </a:lnTo>
                <a:lnTo>
                  <a:pt x="538" y="120"/>
                </a:lnTo>
                <a:lnTo>
                  <a:pt x="538" y="175"/>
                </a:lnTo>
                <a:lnTo>
                  <a:pt x="593" y="175"/>
                </a:lnTo>
                <a:lnTo>
                  <a:pt x="593" y="243"/>
                </a:lnTo>
                <a:close/>
              </a:path>
            </a:pathLst>
          </a:custGeom>
          <a:solidFill>
            <a:srgbClr val="FFD966"/>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7CD2203F-30DC-4D56-833A-6C928449C253}"/>
              </a:ext>
            </a:extLst>
          </p:cNvPr>
          <p:cNvSpPr>
            <a:spLocks/>
          </p:cNvSpPr>
          <p:nvPr/>
        </p:nvSpPr>
        <p:spPr bwMode="auto">
          <a:xfrm>
            <a:off x="6083579" y="1864266"/>
            <a:ext cx="730648" cy="821204"/>
          </a:xfrm>
          <a:custGeom>
            <a:avLst/>
            <a:gdLst>
              <a:gd name="T0" fmla="*/ 304 w 388"/>
              <a:gd name="T1" fmla="*/ 292 h 437"/>
              <a:gd name="T2" fmla="*/ 271 w 388"/>
              <a:gd name="T3" fmla="*/ 307 h 437"/>
              <a:gd name="T4" fmla="*/ 146 w 388"/>
              <a:gd name="T5" fmla="*/ 219 h 437"/>
              <a:gd name="T6" fmla="*/ 271 w 388"/>
              <a:gd name="T7" fmla="*/ 130 h 437"/>
              <a:gd name="T8" fmla="*/ 291 w 388"/>
              <a:gd name="T9" fmla="*/ 141 h 437"/>
              <a:gd name="T10" fmla="*/ 316 w 388"/>
              <a:gd name="T11" fmla="*/ 145 h 437"/>
              <a:gd name="T12" fmla="*/ 337 w 388"/>
              <a:gd name="T13" fmla="*/ 142 h 437"/>
              <a:gd name="T14" fmla="*/ 357 w 388"/>
              <a:gd name="T15" fmla="*/ 133 h 437"/>
              <a:gd name="T16" fmla="*/ 372 w 388"/>
              <a:gd name="T17" fmla="*/ 119 h 437"/>
              <a:gd name="T18" fmla="*/ 383 w 388"/>
              <a:gd name="T19" fmla="*/ 102 h 437"/>
              <a:gd name="T20" fmla="*/ 388 w 388"/>
              <a:gd name="T21" fmla="*/ 80 h 437"/>
              <a:gd name="T22" fmla="*/ 388 w 388"/>
              <a:gd name="T23" fmla="*/ 65 h 437"/>
              <a:gd name="T24" fmla="*/ 383 w 388"/>
              <a:gd name="T25" fmla="*/ 45 h 437"/>
              <a:gd name="T26" fmla="*/ 372 w 388"/>
              <a:gd name="T27" fmla="*/ 26 h 437"/>
              <a:gd name="T28" fmla="*/ 357 w 388"/>
              <a:gd name="T29" fmla="*/ 12 h 437"/>
              <a:gd name="T30" fmla="*/ 337 w 388"/>
              <a:gd name="T31" fmla="*/ 3 h 437"/>
              <a:gd name="T32" fmla="*/ 316 w 388"/>
              <a:gd name="T33" fmla="*/ 0 h 437"/>
              <a:gd name="T34" fmla="*/ 300 w 388"/>
              <a:gd name="T35" fmla="*/ 2 h 437"/>
              <a:gd name="T36" fmla="*/ 281 w 388"/>
              <a:gd name="T37" fmla="*/ 9 h 437"/>
              <a:gd name="T38" fmla="*/ 264 w 388"/>
              <a:gd name="T39" fmla="*/ 21 h 437"/>
              <a:gd name="T40" fmla="*/ 252 w 388"/>
              <a:gd name="T41" fmla="*/ 38 h 437"/>
              <a:gd name="T42" fmla="*/ 244 w 388"/>
              <a:gd name="T43" fmla="*/ 58 h 437"/>
              <a:gd name="T44" fmla="*/ 242 w 388"/>
              <a:gd name="T45" fmla="*/ 73 h 437"/>
              <a:gd name="T46" fmla="*/ 117 w 388"/>
              <a:gd name="T47" fmla="*/ 161 h 437"/>
              <a:gd name="T48" fmla="*/ 84 w 388"/>
              <a:gd name="T49" fmla="*/ 147 h 437"/>
              <a:gd name="T50" fmla="*/ 65 w 388"/>
              <a:gd name="T51" fmla="*/ 147 h 437"/>
              <a:gd name="T52" fmla="*/ 45 w 388"/>
              <a:gd name="T53" fmla="*/ 152 h 437"/>
              <a:gd name="T54" fmla="*/ 26 w 388"/>
              <a:gd name="T55" fmla="*/ 163 h 437"/>
              <a:gd name="T56" fmla="*/ 12 w 388"/>
              <a:gd name="T57" fmla="*/ 178 h 437"/>
              <a:gd name="T58" fmla="*/ 3 w 388"/>
              <a:gd name="T59" fmla="*/ 196 h 437"/>
              <a:gd name="T60" fmla="*/ 0 w 388"/>
              <a:gd name="T61" fmla="*/ 219 h 437"/>
              <a:gd name="T62" fmla="*/ 1 w 388"/>
              <a:gd name="T63" fmla="*/ 233 h 437"/>
              <a:gd name="T64" fmla="*/ 9 w 388"/>
              <a:gd name="T65" fmla="*/ 254 h 437"/>
              <a:gd name="T66" fmla="*/ 21 w 388"/>
              <a:gd name="T67" fmla="*/ 270 h 437"/>
              <a:gd name="T68" fmla="*/ 38 w 388"/>
              <a:gd name="T69" fmla="*/ 283 h 437"/>
              <a:gd name="T70" fmla="*/ 58 w 388"/>
              <a:gd name="T71" fmla="*/ 290 h 437"/>
              <a:gd name="T72" fmla="*/ 72 w 388"/>
              <a:gd name="T73" fmla="*/ 291 h 437"/>
              <a:gd name="T74" fmla="*/ 107 w 388"/>
              <a:gd name="T75" fmla="*/ 283 h 437"/>
              <a:gd name="T76" fmla="*/ 243 w 388"/>
              <a:gd name="T77" fmla="*/ 352 h 437"/>
              <a:gd name="T78" fmla="*/ 243 w 388"/>
              <a:gd name="T79" fmla="*/ 372 h 437"/>
              <a:gd name="T80" fmla="*/ 249 w 388"/>
              <a:gd name="T81" fmla="*/ 392 h 437"/>
              <a:gd name="T82" fmla="*/ 260 w 388"/>
              <a:gd name="T83" fmla="*/ 410 h 437"/>
              <a:gd name="T84" fmla="*/ 275 w 388"/>
              <a:gd name="T85" fmla="*/ 425 h 437"/>
              <a:gd name="T86" fmla="*/ 293 w 388"/>
              <a:gd name="T87" fmla="*/ 434 h 437"/>
              <a:gd name="T88" fmla="*/ 316 w 388"/>
              <a:gd name="T89" fmla="*/ 437 h 437"/>
              <a:gd name="T90" fmla="*/ 330 w 388"/>
              <a:gd name="T91" fmla="*/ 436 h 437"/>
              <a:gd name="T92" fmla="*/ 350 w 388"/>
              <a:gd name="T93" fmla="*/ 429 h 437"/>
              <a:gd name="T94" fmla="*/ 367 w 388"/>
              <a:gd name="T95" fmla="*/ 416 h 437"/>
              <a:gd name="T96" fmla="*/ 380 w 388"/>
              <a:gd name="T97" fmla="*/ 399 h 437"/>
              <a:gd name="T98" fmla="*/ 387 w 388"/>
              <a:gd name="T99" fmla="*/ 379 h 437"/>
              <a:gd name="T100" fmla="*/ 388 w 388"/>
              <a:gd name="T101" fmla="*/ 365 h 437"/>
              <a:gd name="T102" fmla="*/ 385 w 388"/>
              <a:gd name="T103" fmla="*/ 342 h 437"/>
              <a:gd name="T104" fmla="*/ 376 w 388"/>
              <a:gd name="T105" fmla="*/ 324 h 437"/>
              <a:gd name="T106" fmla="*/ 362 w 388"/>
              <a:gd name="T107" fmla="*/ 309 h 437"/>
              <a:gd name="T108" fmla="*/ 343 w 388"/>
              <a:gd name="T109" fmla="*/ 297 h 437"/>
              <a:gd name="T110" fmla="*/ 323 w 388"/>
              <a:gd name="T111" fmla="*/ 29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8" h="437">
                <a:moveTo>
                  <a:pt x="316" y="291"/>
                </a:moveTo>
                <a:lnTo>
                  <a:pt x="316" y="291"/>
                </a:lnTo>
                <a:lnTo>
                  <a:pt x="304" y="292"/>
                </a:lnTo>
                <a:lnTo>
                  <a:pt x="291" y="295"/>
                </a:lnTo>
                <a:lnTo>
                  <a:pt x="281" y="300"/>
                </a:lnTo>
                <a:lnTo>
                  <a:pt x="271" y="307"/>
                </a:lnTo>
                <a:lnTo>
                  <a:pt x="145" y="230"/>
                </a:lnTo>
                <a:lnTo>
                  <a:pt x="145" y="230"/>
                </a:lnTo>
                <a:lnTo>
                  <a:pt x="146" y="219"/>
                </a:lnTo>
                <a:lnTo>
                  <a:pt x="146" y="219"/>
                </a:lnTo>
                <a:lnTo>
                  <a:pt x="145" y="207"/>
                </a:lnTo>
                <a:lnTo>
                  <a:pt x="271" y="130"/>
                </a:lnTo>
                <a:lnTo>
                  <a:pt x="271" y="130"/>
                </a:lnTo>
                <a:lnTo>
                  <a:pt x="281" y="137"/>
                </a:lnTo>
                <a:lnTo>
                  <a:pt x="291" y="141"/>
                </a:lnTo>
                <a:lnTo>
                  <a:pt x="304" y="144"/>
                </a:lnTo>
                <a:lnTo>
                  <a:pt x="316" y="145"/>
                </a:lnTo>
                <a:lnTo>
                  <a:pt x="316" y="145"/>
                </a:lnTo>
                <a:lnTo>
                  <a:pt x="323" y="145"/>
                </a:lnTo>
                <a:lnTo>
                  <a:pt x="330" y="144"/>
                </a:lnTo>
                <a:lnTo>
                  <a:pt x="337" y="142"/>
                </a:lnTo>
                <a:lnTo>
                  <a:pt x="343" y="140"/>
                </a:lnTo>
                <a:lnTo>
                  <a:pt x="350" y="137"/>
                </a:lnTo>
                <a:lnTo>
                  <a:pt x="357" y="133"/>
                </a:lnTo>
                <a:lnTo>
                  <a:pt x="362" y="129"/>
                </a:lnTo>
                <a:lnTo>
                  <a:pt x="367" y="124"/>
                </a:lnTo>
                <a:lnTo>
                  <a:pt x="372" y="119"/>
                </a:lnTo>
                <a:lnTo>
                  <a:pt x="376" y="114"/>
                </a:lnTo>
                <a:lnTo>
                  <a:pt x="380" y="108"/>
                </a:lnTo>
                <a:lnTo>
                  <a:pt x="383" y="102"/>
                </a:lnTo>
                <a:lnTo>
                  <a:pt x="385" y="95"/>
                </a:lnTo>
                <a:lnTo>
                  <a:pt x="387" y="87"/>
                </a:lnTo>
                <a:lnTo>
                  <a:pt x="388" y="80"/>
                </a:lnTo>
                <a:lnTo>
                  <a:pt x="388" y="73"/>
                </a:lnTo>
                <a:lnTo>
                  <a:pt x="388" y="73"/>
                </a:lnTo>
                <a:lnTo>
                  <a:pt x="388" y="65"/>
                </a:lnTo>
                <a:lnTo>
                  <a:pt x="387" y="58"/>
                </a:lnTo>
                <a:lnTo>
                  <a:pt x="385" y="51"/>
                </a:lnTo>
                <a:lnTo>
                  <a:pt x="383" y="45"/>
                </a:lnTo>
                <a:lnTo>
                  <a:pt x="380" y="38"/>
                </a:lnTo>
                <a:lnTo>
                  <a:pt x="376" y="32"/>
                </a:lnTo>
                <a:lnTo>
                  <a:pt x="372" y="26"/>
                </a:lnTo>
                <a:lnTo>
                  <a:pt x="367" y="21"/>
                </a:lnTo>
                <a:lnTo>
                  <a:pt x="362" y="17"/>
                </a:lnTo>
                <a:lnTo>
                  <a:pt x="357" y="12"/>
                </a:lnTo>
                <a:lnTo>
                  <a:pt x="350" y="9"/>
                </a:lnTo>
                <a:lnTo>
                  <a:pt x="343" y="6"/>
                </a:lnTo>
                <a:lnTo>
                  <a:pt x="337" y="3"/>
                </a:lnTo>
                <a:lnTo>
                  <a:pt x="330" y="2"/>
                </a:lnTo>
                <a:lnTo>
                  <a:pt x="323" y="1"/>
                </a:lnTo>
                <a:lnTo>
                  <a:pt x="316" y="0"/>
                </a:lnTo>
                <a:lnTo>
                  <a:pt x="316" y="0"/>
                </a:lnTo>
                <a:lnTo>
                  <a:pt x="308" y="1"/>
                </a:lnTo>
                <a:lnTo>
                  <a:pt x="300" y="2"/>
                </a:lnTo>
                <a:lnTo>
                  <a:pt x="293" y="3"/>
                </a:lnTo>
                <a:lnTo>
                  <a:pt x="287" y="6"/>
                </a:lnTo>
                <a:lnTo>
                  <a:pt x="281" y="9"/>
                </a:lnTo>
                <a:lnTo>
                  <a:pt x="275" y="12"/>
                </a:lnTo>
                <a:lnTo>
                  <a:pt x="269" y="17"/>
                </a:lnTo>
                <a:lnTo>
                  <a:pt x="264" y="21"/>
                </a:lnTo>
                <a:lnTo>
                  <a:pt x="260" y="26"/>
                </a:lnTo>
                <a:lnTo>
                  <a:pt x="255" y="32"/>
                </a:lnTo>
                <a:lnTo>
                  <a:pt x="252" y="38"/>
                </a:lnTo>
                <a:lnTo>
                  <a:pt x="249" y="45"/>
                </a:lnTo>
                <a:lnTo>
                  <a:pt x="245" y="51"/>
                </a:lnTo>
                <a:lnTo>
                  <a:pt x="244" y="58"/>
                </a:lnTo>
                <a:lnTo>
                  <a:pt x="243" y="65"/>
                </a:lnTo>
                <a:lnTo>
                  <a:pt x="242" y="73"/>
                </a:lnTo>
                <a:lnTo>
                  <a:pt x="242" y="73"/>
                </a:lnTo>
                <a:lnTo>
                  <a:pt x="243" y="84"/>
                </a:lnTo>
                <a:lnTo>
                  <a:pt x="117" y="161"/>
                </a:lnTo>
                <a:lnTo>
                  <a:pt x="117" y="161"/>
                </a:lnTo>
                <a:lnTo>
                  <a:pt x="107" y="155"/>
                </a:lnTo>
                <a:lnTo>
                  <a:pt x="97" y="150"/>
                </a:lnTo>
                <a:lnTo>
                  <a:pt x="84" y="147"/>
                </a:lnTo>
                <a:lnTo>
                  <a:pt x="72" y="145"/>
                </a:lnTo>
                <a:lnTo>
                  <a:pt x="72" y="145"/>
                </a:lnTo>
                <a:lnTo>
                  <a:pt x="65" y="147"/>
                </a:lnTo>
                <a:lnTo>
                  <a:pt x="58" y="148"/>
                </a:lnTo>
                <a:lnTo>
                  <a:pt x="51" y="149"/>
                </a:lnTo>
                <a:lnTo>
                  <a:pt x="45" y="152"/>
                </a:lnTo>
                <a:lnTo>
                  <a:pt x="38" y="155"/>
                </a:lnTo>
                <a:lnTo>
                  <a:pt x="31" y="158"/>
                </a:lnTo>
                <a:lnTo>
                  <a:pt x="26" y="163"/>
                </a:lnTo>
                <a:lnTo>
                  <a:pt x="21" y="167"/>
                </a:lnTo>
                <a:lnTo>
                  <a:pt x="16" y="172"/>
                </a:lnTo>
                <a:lnTo>
                  <a:pt x="12" y="178"/>
                </a:lnTo>
                <a:lnTo>
                  <a:pt x="9" y="184"/>
                </a:lnTo>
                <a:lnTo>
                  <a:pt x="6" y="190"/>
                </a:lnTo>
                <a:lnTo>
                  <a:pt x="3" y="196"/>
                </a:lnTo>
                <a:lnTo>
                  <a:pt x="1" y="204"/>
                </a:lnTo>
                <a:lnTo>
                  <a:pt x="0" y="211"/>
                </a:lnTo>
                <a:lnTo>
                  <a:pt x="0" y="219"/>
                </a:lnTo>
                <a:lnTo>
                  <a:pt x="0" y="219"/>
                </a:lnTo>
                <a:lnTo>
                  <a:pt x="0" y="226"/>
                </a:lnTo>
                <a:lnTo>
                  <a:pt x="1" y="233"/>
                </a:lnTo>
                <a:lnTo>
                  <a:pt x="3" y="240"/>
                </a:lnTo>
                <a:lnTo>
                  <a:pt x="6" y="247"/>
                </a:lnTo>
                <a:lnTo>
                  <a:pt x="9" y="254"/>
                </a:lnTo>
                <a:lnTo>
                  <a:pt x="12" y="260"/>
                </a:lnTo>
                <a:lnTo>
                  <a:pt x="16" y="265"/>
                </a:lnTo>
                <a:lnTo>
                  <a:pt x="21" y="270"/>
                </a:lnTo>
                <a:lnTo>
                  <a:pt x="26" y="275"/>
                </a:lnTo>
                <a:lnTo>
                  <a:pt x="31" y="279"/>
                </a:lnTo>
                <a:lnTo>
                  <a:pt x="38" y="283"/>
                </a:lnTo>
                <a:lnTo>
                  <a:pt x="45" y="286"/>
                </a:lnTo>
                <a:lnTo>
                  <a:pt x="51" y="288"/>
                </a:lnTo>
                <a:lnTo>
                  <a:pt x="58" y="290"/>
                </a:lnTo>
                <a:lnTo>
                  <a:pt x="65" y="291"/>
                </a:lnTo>
                <a:lnTo>
                  <a:pt x="72" y="291"/>
                </a:lnTo>
                <a:lnTo>
                  <a:pt x="72" y="291"/>
                </a:lnTo>
                <a:lnTo>
                  <a:pt x="84" y="290"/>
                </a:lnTo>
                <a:lnTo>
                  <a:pt x="97" y="287"/>
                </a:lnTo>
                <a:lnTo>
                  <a:pt x="107" y="283"/>
                </a:lnTo>
                <a:lnTo>
                  <a:pt x="117" y="276"/>
                </a:lnTo>
                <a:lnTo>
                  <a:pt x="243" y="352"/>
                </a:lnTo>
                <a:lnTo>
                  <a:pt x="243" y="352"/>
                </a:lnTo>
                <a:lnTo>
                  <a:pt x="242" y="365"/>
                </a:lnTo>
                <a:lnTo>
                  <a:pt x="242" y="365"/>
                </a:lnTo>
                <a:lnTo>
                  <a:pt x="243" y="372"/>
                </a:lnTo>
                <a:lnTo>
                  <a:pt x="244" y="379"/>
                </a:lnTo>
                <a:lnTo>
                  <a:pt x="245" y="386"/>
                </a:lnTo>
                <a:lnTo>
                  <a:pt x="249" y="392"/>
                </a:lnTo>
                <a:lnTo>
                  <a:pt x="252" y="399"/>
                </a:lnTo>
                <a:lnTo>
                  <a:pt x="255" y="405"/>
                </a:lnTo>
                <a:lnTo>
                  <a:pt x="260" y="410"/>
                </a:lnTo>
                <a:lnTo>
                  <a:pt x="264" y="416"/>
                </a:lnTo>
                <a:lnTo>
                  <a:pt x="269" y="421"/>
                </a:lnTo>
                <a:lnTo>
                  <a:pt x="275" y="425"/>
                </a:lnTo>
                <a:lnTo>
                  <a:pt x="281" y="429"/>
                </a:lnTo>
                <a:lnTo>
                  <a:pt x="287" y="432"/>
                </a:lnTo>
                <a:lnTo>
                  <a:pt x="293" y="434"/>
                </a:lnTo>
                <a:lnTo>
                  <a:pt x="300" y="436"/>
                </a:lnTo>
                <a:lnTo>
                  <a:pt x="308" y="437"/>
                </a:lnTo>
                <a:lnTo>
                  <a:pt x="316" y="437"/>
                </a:lnTo>
                <a:lnTo>
                  <a:pt x="316" y="437"/>
                </a:lnTo>
                <a:lnTo>
                  <a:pt x="323" y="437"/>
                </a:lnTo>
                <a:lnTo>
                  <a:pt x="330" y="436"/>
                </a:lnTo>
                <a:lnTo>
                  <a:pt x="337" y="434"/>
                </a:lnTo>
                <a:lnTo>
                  <a:pt x="343" y="432"/>
                </a:lnTo>
                <a:lnTo>
                  <a:pt x="350" y="429"/>
                </a:lnTo>
                <a:lnTo>
                  <a:pt x="357" y="425"/>
                </a:lnTo>
                <a:lnTo>
                  <a:pt x="362" y="421"/>
                </a:lnTo>
                <a:lnTo>
                  <a:pt x="367" y="416"/>
                </a:lnTo>
                <a:lnTo>
                  <a:pt x="372" y="410"/>
                </a:lnTo>
                <a:lnTo>
                  <a:pt x="376" y="405"/>
                </a:lnTo>
                <a:lnTo>
                  <a:pt x="380" y="399"/>
                </a:lnTo>
                <a:lnTo>
                  <a:pt x="383" y="392"/>
                </a:lnTo>
                <a:lnTo>
                  <a:pt x="385" y="386"/>
                </a:lnTo>
                <a:lnTo>
                  <a:pt x="387" y="379"/>
                </a:lnTo>
                <a:lnTo>
                  <a:pt x="388" y="372"/>
                </a:lnTo>
                <a:lnTo>
                  <a:pt x="388" y="365"/>
                </a:lnTo>
                <a:lnTo>
                  <a:pt x="388" y="365"/>
                </a:lnTo>
                <a:lnTo>
                  <a:pt x="388" y="356"/>
                </a:lnTo>
                <a:lnTo>
                  <a:pt x="387" y="349"/>
                </a:lnTo>
                <a:lnTo>
                  <a:pt x="385" y="342"/>
                </a:lnTo>
                <a:lnTo>
                  <a:pt x="383" y="336"/>
                </a:lnTo>
                <a:lnTo>
                  <a:pt x="380" y="330"/>
                </a:lnTo>
                <a:lnTo>
                  <a:pt x="376" y="324"/>
                </a:lnTo>
                <a:lnTo>
                  <a:pt x="372" y="318"/>
                </a:lnTo>
                <a:lnTo>
                  <a:pt x="367" y="313"/>
                </a:lnTo>
                <a:lnTo>
                  <a:pt x="362" y="309"/>
                </a:lnTo>
                <a:lnTo>
                  <a:pt x="357" y="303"/>
                </a:lnTo>
                <a:lnTo>
                  <a:pt x="350" y="300"/>
                </a:lnTo>
                <a:lnTo>
                  <a:pt x="343" y="297"/>
                </a:lnTo>
                <a:lnTo>
                  <a:pt x="337" y="294"/>
                </a:lnTo>
                <a:lnTo>
                  <a:pt x="330" y="293"/>
                </a:lnTo>
                <a:lnTo>
                  <a:pt x="323" y="292"/>
                </a:lnTo>
                <a:lnTo>
                  <a:pt x="316" y="291"/>
                </a:lnTo>
                <a:lnTo>
                  <a:pt x="316" y="291"/>
                </a:lnTo>
                <a:close/>
              </a:path>
            </a:pathLst>
          </a:custGeom>
          <a:solidFill>
            <a:srgbClr val="FFD96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8">
            <a:extLst>
              <a:ext uri="{FF2B5EF4-FFF2-40B4-BE49-F238E27FC236}">
                <a16:creationId xmlns:a16="http://schemas.microsoft.com/office/drawing/2014/main" id="{D4692A5F-ABA7-471A-BB7C-75507C965EAD}"/>
              </a:ext>
            </a:extLst>
          </p:cNvPr>
          <p:cNvSpPr>
            <a:spLocks noEditPoints="1"/>
          </p:cNvSpPr>
          <p:nvPr/>
        </p:nvSpPr>
        <p:spPr bwMode="auto">
          <a:xfrm>
            <a:off x="6131731" y="4029484"/>
            <a:ext cx="794954" cy="693739"/>
          </a:xfrm>
          <a:custGeom>
            <a:avLst/>
            <a:gdLst>
              <a:gd name="T0" fmla="*/ 98 w 976"/>
              <a:gd name="T1" fmla="*/ 0 h 878"/>
              <a:gd name="T2" fmla="*/ 44 w 976"/>
              <a:gd name="T3" fmla="*/ 16 h 878"/>
              <a:gd name="T4" fmla="*/ 8 w 976"/>
              <a:gd name="T5" fmla="*/ 60 h 878"/>
              <a:gd name="T6" fmla="*/ 0 w 976"/>
              <a:gd name="T7" fmla="*/ 684 h 878"/>
              <a:gd name="T8" fmla="*/ 8 w 976"/>
              <a:gd name="T9" fmla="*/ 720 h 878"/>
              <a:gd name="T10" fmla="*/ 44 w 976"/>
              <a:gd name="T11" fmla="*/ 764 h 878"/>
              <a:gd name="T12" fmla="*/ 98 w 976"/>
              <a:gd name="T13" fmla="*/ 780 h 878"/>
              <a:gd name="T14" fmla="*/ 98 w 976"/>
              <a:gd name="T15" fmla="*/ 684 h 878"/>
              <a:gd name="T16" fmla="*/ 880 w 976"/>
              <a:gd name="T17" fmla="*/ 684 h 878"/>
              <a:gd name="T18" fmla="*/ 878 w 976"/>
              <a:gd name="T19" fmla="*/ 780 h 878"/>
              <a:gd name="T20" fmla="*/ 916 w 976"/>
              <a:gd name="T21" fmla="*/ 772 h 878"/>
              <a:gd name="T22" fmla="*/ 960 w 976"/>
              <a:gd name="T23" fmla="*/ 738 h 878"/>
              <a:gd name="T24" fmla="*/ 976 w 976"/>
              <a:gd name="T25" fmla="*/ 684 h 878"/>
              <a:gd name="T26" fmla="*/ 974 w 976"/>
              <a:gd name="T27" fmla="*/ 78 h 878"/>
              <a:gd name="T28" fmla="*/ 948 w 976"/>
              <a:gd name="T29" fmla="*/ 28 h 878"/>
              <a:gd name="T30" fmla="*/ 898 w 976"/>
              <a:gd name="T31" fmla="*/ 2 h 878"/>
              <a:gd name="T32" fmla="*/ 128 w 976"/>
              <a:gd name="T33" fmla="*/ 162 h 878"/>
              <a:gd name="T34" fmla="*/ 114 w 976"/>
              <a:gd name="T35" fmla="*/ 160 h 878"/>
              <a:gd name="T36" fmla="*/ 98 w 976"/>
              <a:gd name="T37" fmla="*/ 146 h 878"/>
              <a:gd name="T38" fmla="*/ 90 w 976"/>
              <a:gd name="T39" fmla="*/ 126 h 878"/>
              <a:gd name="T40" fmla="*/ 94 w 976"/>
              <a:gd name="T41" fmla="*/ 112 h 878"/>
              <a:gd name="T42" fmla="*/ 106 w 976"/>
              <a:gd name="T43" fmla="*/ 98 h 878"/>
              <a:gd name="T44" fmla="*/ 128 w 976"/>
              <a:gd name="T45" fmla="*/ 92 h 878"/>
              <a:gd name="T46" fmla="*/ 142 w 976"/>
              <a:gd name="T47" fmla="*/ 94 h 878"/>
              <a:gd name="T48" fmla="*/ 158 w 976"/>
              <a:gd name="T49" fmla="*/ 106 h 878"/>
              <a:gd name="T50" fmla="*/ 164 w 976"/>
              <a:gd name="T51" fmla="*/ 126 h 878"/>
              <a:gd name="T52" fmla="*/ 162 w 976"/>
              <a:gd name="T53" fmla="*/ 140 h 878"/>
              <a:gd name="T54" fmla="*/ 148 w 976"/>
              <a:gd name="T55" fmla="*/ 156 h 878"/>
              <a:gd name="T56" fmla="*/ 128 w 976"/>
              <a:gd name="T57" fmla="*/ 162 h 878"/>
              <a:gd name="T58" fmla="*/ 224 w 976"/>
              <a:gd name="T59" fmla="*/ 162 h 878"/>
              <a:gd name="T60" fmla="*/ 204 w 976"/>
              <a:gd name="T61" fmla="*/ 156 h 878"/>
              <a:gd name="T62" fmla="*/ 192 w 976"/>
              <a:gd name="T63" fmla="*/ 140 h 878"/>
              <a:gd name="T64" fmla="*/ 188 w 976"/>
              <a:gd name="T65" fmla="*/ 126 h 878"/>
              <a:gd name="T66" fmla="*/ 194 w 976"/>
              <a:gd name="T67" fmla="*/ 106 h 878"/>
              <a:gd name="T68" fmla="*/ 210 w 976"/>
              <a:gd name="T69" fmla="*/ 94 h 878"/>
              <a:gd name="T70" fmla="*/ 224 w 976"/>
              <a:gd name="T71" fmla="*/ 92 h 878"/>
              <a:gd name="T72" fmla="*/ 246 w 976"/>
              <a:gd name="T73" fmla="*/ 98 h 878"/>
              <a:gd name="T74" fmla="*/ 258 w 976"/>
              <a:gd name="T75" fmla="*/ 112 h 878"/>
              <a:gd name="T76" fmla="*/ 262 w 976"/>
              <a:gd name="T77" fmla="*/ 126 h 878"/>
              <a:gd name="T78" fmla="*/ 256 w 976"/>
              <a:gd name="T79" fmla="*/ 146 h 878"/>
              <a:gd name="T80" fmla="*/ 240 w 976"/>
              <a:gd name="T81" fmla="*/ 160 h 878"/>
              <a:gd name="T82" fmla="*/ 224 w 976"/>
              <a:gd name="T83" fmla="*/ 162 h 878"/>
              <a:gd name="T84" fmla="*/ 292 w 976"/>
              <a:gd name="T85" fmla="*/ 96 h 878"/>
              <a:gd name="T86" fmla="*/ 486 w 976"/>
              <a:gd name="T87" fmla="*/ 350 h 878"/>
              <a:gd name="T88" fmla="*/ 396 w 976"/>
              <a:gd name="T89" fmla="*/ 878 h 878"/>
              <a:gd name="T90" fmla="*/ 722 w 976"/>
              <a:gd name="T91" fmla="*/ 586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6" h="878">
                <a:moveTo>
                  <a:pt x="878" y="0"/>
                </a:moveTo>
                <a:lnTo>
                  <a:pt x="98" y="0"/>
                </a:lnTo>
                <a:lnTo>
                  <a:pt x="98" y="0"/>
                </a:lnTo>
                <a:lnTo>
                  <a:pt x="78" y="2"/>
                </a:lnTo>
                <a:lnTo>
                  <a:pt x="60" y="8"/>
                </a:lnTo>
                <a:lnTo>
                  <a:pt x="44" y="16"/>
                </a:lnTo>
                <a:lnTo>
                  <a:pt x="30" y="28"/>
                </a:lnTo>
                <a:lnTo>
                  <a:pt x="18" y="42"/>
                </a:lnTo>
                <a:lnTo>
                  <a:pt x="8" y="60"/>
                </a:lnTo>
                <a:lnTo>
                  <a:pt x="2" y="78"/>
                </a:lnTo>
                <a:lnTo>
                  <a:pt x="0" y="98"/>
                </a:lnTo>
                <a:lnTo>
                  <a:pt x="0" y="684"/>
                </a:lnTo>
                <a:lnTo>
                  <a:pt x="0" y="684"/>
                </a:lnTo>
                <a:lnTo>
                  <a:pt x="2" y="702"/>
                </a:lnTo>
                <a:lnTo>
                  <a:pt x="8" y="720"/>
                </a:lnTo>
                <a:lnTo>
                  <a:pt x="18" y="738"/>
                </a:lnTo>
                <a:lnTo>
                  <a:pt x="30" y="752"/>
                </a:lnTo>
                <a:lnTo>
                  <a:pt x="44" y="764"/>
                </a:lnTo>
                <a:lnTo>
                  <a:pt x="60" y="772"/>
                </a:lnTo>
                <a:lnTo>
                  <a:pt x="78" y="778"/>
                </a:lnTo>
                <a:lnTo>
                  <a:pt x="98" y="780"/>
                </a:lnTo>
                <a:lnTo>
                  <a:pt x="292" y="780"/>
                </a:lnTo>
                <a:lnTo>
                  <a:pt x="292" y="684"/>
                </a:lnTo>
                <a:lnTo>
                  <a:pt x="98" y="684"/>
                </a:lnTo>
                <a:lnTo>
                  <a:pt x="98" y="234"/>
                </a:lnTo>
                <a:lnTo>
                  <a:pt x="880" y="234"/>
                </a:lnTo>
                <a:lnTo>
                  <a:pt x="880" y="684"/>
                </a:lnTo>
                <a:lnTo>
                  <a:pt x="684" y="684"/>
                </a:lnTo>
                <a:lnTo>
                  <a:pt x="684" y="780"/>
                </a:lnTo>
                <a:lnTo>
                  <a:pt x="878" y="780"/>
                </a:lnTo>
                <a:lnTo>
                  <a:pt x="878" y="780"/>
                </a:lnTo>
                <a:lnTo>
                  <a:pt x="898" y="778"/>
                </a:lnTo>
                <a:lnTo>
                  <a:pt x="916" y="772"/>
                </a:lnTo>
                <a:lnTo>
                  <a:pt x="934" y="764"/>
                </a:lnTo>
                <a:lnTo>
                  <a:pt x="948" y="752"/>
                </a:lnTo>
                <a:lnTo>
                  <a:pt x="960" y="738"/>
                </a:lnTo>
                <a:lnTo>
                  <a:pt x="968" y="720"/>
                </a:lnTo>
                <a:lnTo>
                  <a:pt x="974" y="702"/>
                </a:lnTo>
                <a:lnTo>
                  <a:pt x="976" y="684"/>
                </a:lnTo>
                <a:lnTo>
                  <a:pt x="976" y="98"/>
                </a:lnTo>
                <a:lnTo>
                  <a:pt x="976" y="98"/>
                </a:lnTo>
                <a:lnTo>
                  <a:pt x="974" y="78"/>
                </a:lnTo>
                <a:lnTo>
                  <a:pt x="968" y="60"/>
                </a:lnTo>
                <a:lnTo>
                  <a:pt x="960" y="42"/>
                </a:lnTo>
                <a:lnTo>
                  <a:pt x="948" y="28"/>
                </a:lnTo>
                <a:lnTo>
                  <a:pt x="934" y="16"/>
                </a:lnTo>
                <a:lnTo>
                  <a:pt x="916" y="8"/>
                </a:lnTo>
                <a:lnTo>
                  <a:pt x="898" y="2"/>
                </a:lnTo>
                <a:lnTo>
                  <a:pt x="878" y="0"/>
                </a:lnTo>
                <a:lnTo>
                  <a:pt x="878" y="0"/>
                </a:lnTo>
                <a:close/>
                <a:moveTo>
                  <a:pt x="128" y="162"/>
                </a:moveTo>
                <a:lnTo>
                  <a:pt x="128" y="162"/>
                </a:lnTo>
                <a:lnTo>
                  <a:pt x="120" y="162"/>
                </a:lnTo>
                <a:lnTo>
                  <a:pt x="114" y="160"/>
                </a:lnTo>
                <a:lnTo>
                  <a:pt x="106" y="156"/>
                </a:lnTo>
                <a:lnTo>
                  <a:pt x="102" y="152"/>
                </a:lnTo>
                <a:lnTo>
                  <a:pt x="98" y="146"/>
                </a:lnTo>
                <a:lnTo>
                  <a:pt x="94" y="140"/>
                </a:lnTo>
                <a:lnTo>
                  <a:pt x="92" y="134"/>
                </a:lnTo>
                <a:lnTo>
                  <a:pt x="90" y="126"/>
                </a:lnTo>
                <a:lnTo>
                  <a:pt x="90" y="126"/>
                </a:lnTo>
                <a:lnTo>
                  <a:pt x="92" y="120"/>
                </a:lnTo>
                <a:lnTo>
                  <a:pt x="94" y="112"/>
                </a:lnTo>
                <a:lnTo>
                  <a:pt x="98" y="106"/>
                </a:lnTo>
                <a:lnTo>
                  <a:pt x="102" y="102"/>
                </a:lnTo>
                <a:lnTo>
                  <a:pt x="106" y="98"/>
                </a:lnTo>
                <a:lnTo>
                  <a:pt x="114" y="94"/>
                </a:lnTo>
                <a:lnTo>
                  <a:pt x="120" y="92"/>
                </a:lnTo>
                <a:lnTo>
                  <a:pt x="128" y="92"/>
                </a:lnTo>
                <a:lnTo>
                  <a:pt x="128" y="92"/>
                </a:lnTo>
                <a:lnTo>
                  <a:pt x="134" y="92"/>
                </a:lnTo>
                <a:lnTo>
                  <a:pt x="142" y="94"/>
                </a:lnTo>
                <a:lnTo>
                  <a:pt x="148" y="98"/>
                </a:lnTo>
                <a:lnTo>
                  <a:pt x="154" y="102"/>
                </a:lnTo>
                <a:lnTo>
                  <a:pt x="158" y="106"/>
                </a:lnTo>
                <a:lnTo>
                  <a:pt x="162" y="112"/>
                </a:lnTo>
                <a:lnTo>
                  <a:pt x="164" y="120"/>
                </a:lnTo>
                <a:lnTo>
                  <a:pt x="164" y="126"/>
                </a:lnTo>
                <a:lnTo>
                  <a:pt x="164" y="126"/>
                </a:lnTo>
                <a:lnTo>
                  <a:pt x="164" y="134"/>
                </a:lnTo>
                <a:lnTo>
                  <a:pt x="162" y="140"/>
                </a:lnTo>
                <a:lnTo>
                  <a:pt x="158" y="146"/>
                </a:lnTo>
                <a:lnTo>
                  <a:pt x="154" y="152"/>
                </a:lnTo>
                <a:lnTo>
                  <a:pt x="148" y="156"/>
                </a:lnTo>
                <a:lnTo>
                  <a:pt x="142" y="160"/>
                </a:lnTo>
                <a:lnTo>
                  <a:pt x="134" y="162"/>
                </a:lnTo>
                <a:lnTo>
                  <a:pt x="128" y="162"/>
                </a:lnTo>
                <a:lnTo>
                  <a:pt x="128" y="162"/>
                </a:lnTo>
                <a:close/>
                <a:moveTo>
                  <a:pt x="224" y="162"/>
                </a:moveTo>
                <a:lnTo>
                  <a:pt x="224" y="162"/>
                </a:lnTo>
                <a:lnTo>
                  <a:pt x="218" y="162"/>
                </a:lnTo>
                <a:lnTo>
                  <a:pt x="210" y="160"/>
                </a:lnTo>
                <a:lnTo>
                  <a:pt x="204" y="156"/>
                </a:lnTo>
                <a:lnTo>
                  <a:pt x="200" y="152"/>
                </a:lnTo>
                <a:lnTo>
                  <a:pt x="194" y="146"/>
                </a:lnTo>
                <a:lnTo>
                  <a:pt x="192" y="140"/>
                </a:lnTo>
                <a:lnTo>
                  <a:pt x="190" y="134"/>
                </a:lnTo>
                <a:lnTo>
                  <a:pt x="188" y="126"/>
                </a:lnTo>
                <a:lnTo>
                  <a:pt x="188" y="126"/>
                </a:lnTo>
                <a:lnTo>
                  <a:pt x="190" y="120"/>
                </a:lnTo>
                <a:lnTo>
                  <a:pt x="192" y="112"/>
                </a:lnTo>
                <a:lnTo>
                  <a:pt x="194" y="106"/>
                </a:lnTo>
                <a:lnTo>
                  <a:pt x="200" y="102"/>
                </a:lnTo>
                <a:lnTo>
                  <a:pt x="204" y="98"/>
                </a:lnTo>
                <a:lnTo>
                  <a:pt x="210" y="94"/>
                </a:lnTo>
                <a:lnTo>
                  <a:pt x="218" y="92"/>
                </a:lnTo>
                <a:lnTo>
                  <a:pt x="224" y="92"/>
                </a:lnTo>
                <a:lnTo>
                  <a:pt x="224" y="92"/>
                </a:lnTo>
                <a:lnTo>
                  <a:pt x="232" y="92"/>
                </a:lnTo>
                <a:lnTo>
                  <a:pt x="240" y="94"/>
                </a:lnTo>
                <a:lnTo>
                  <a:pt x="246" y="98"/>
                </a:lnTo>
                <a:lnTo>
                  <a:pt x="250" y="102"/>
                </a:lnTo>
                <a:lnTo>
                  <a:pt x="256" y="106"/>
                </a:lnTo>
                <a:lnTo>
                  <a:pt x="258" y="112"/>
                </a:lnTo>
                <a:lnTo>
                  <a:pt x="260" y="120"/>
                </a:lnTo>
                <a:lnTo>
                  <a:pt x="262" y="126"/>
                </a:lnTo>
                <a:lnTo>
                  <a:pt x="262" y="126"/>
                </a:lnTo>
                <a:lnTo>
                  <a:pt x="260" y="134"/>
                </a:lnTo>
                <a:lnTo>
                  <a:pt x="258" y="140"/>
                </a:lnTo>
                <a:lnTo>
                  <a:pt x="256" y="146"/>
                </a:lnTo>
                <a:lnTo>
                  <a:pt x="250" y="152"/>
                </a:lnTo>
                <a:lnTo>
                  <a:pt x="246" y="156"/>
                </a:lnTo>
                <a:lnTo>
                  <a:pt x="240" y="160"/>
                </a:lnTo>
                <a:lnTo>
                  <a:pt x="232" y="162"/>
                </a:lnTo>
                <a:lnTo>
                  <a:pt x="224" y="162"/>
                </a:lnTo>
                <a:lnTo>
                  <a:pt x="224" y="162"/>
                </a:lnTo>
                <a:close/>
                <a:moveTo>
                  <a:pt x="880" y="158"/>
                </a:moveTo>
                <a:lnTo>
                  <a:pt x="292" y="158"/>
                </a:lnTo>
                <a:lnTo>
                  <a:pt x="292" y="96"/>
                </a:lnTo>
                <a:lnTo>
                  <a:pt x="880" y="96"/>
                </a:lnTo>
                <a:lnTo>
                  <a:pt x="880" y="158"/>
                </a:lnTo>
                <a:close/>
                <a:moveTo>
                  <a:pt x="486" y="350"/>
                </a:moveTo>
                <a:lnTo>
                  <a:pt x="250" y="586"/>
                </a:lnTo>
                <a:lnTo>
                  <a:pt x="396" y="586"/>
                </a:lnTo>
                <a:lnTo>
                  <a:pt x="396" y="878"/>
                </a:lnTo>
                <a:lnTo>
                  <a:pt x="576" y="878"/>
                </a:lnTo>
                <a:lnTo>
                  <a:pt x="576" y="586"/>
                </a:lnTo>
                <a:lnTo>
                  <a:pt x="722" y="586"/>
                </a:lnTo>
                <a:lnTo>
                  <a:pt x="486" y="350"/>
                </a:lnTo>
                <a:close/>
              </a:path>
            </a:pathLst>
          </a:custGeom>
          <a:solidFill>
            <a:srgbClr val="FFD966"/>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83C2096E-63E5-4203-968A-3334D051C626}"/>
              </a:ext>
            </a:extLst>
          </p:cNvPr>
          <p:cNvSpPr txBox="1"/>
          <p:nvPr/>
        </p:nvSpPr>
        <p:spPr>
          <a:xfrm>
            <a:off x="1343103" y="1726373"/>
            <a:ext cx="4523181" cy="415498"/>
          </a:xfrm>
          <a:prstGeom prst="rect">
            <a:avLst/>
          </a:prstGeom>
          <a:noFill/>
        </p:spPr>
        <p:txBody>
          <a:bodyPr wrap="square" rtlCol="0">
            <a:spAutoFit/>
          </a:bodyPr>
          <a:lstStyle/>
          <a:p>
            <a:r>
              <a:rPr lang="en-US" sz="2100" b="1" dirty="0">
                <a:solidFill>
                  <a:srgbClr val="FFD966"/>
                </a:solidFill>
              </a:rPr>
              <a:t>Health Applications for Veterans</a:t>
            </a:r>
          </a:p>
        </p:txBody>
      </p:sp>
      <p:sp>
        <p:nvSpPr>
          <p:cNvPr id="2" name="TextBox 1">
            <a:extLst>
              <a:ext uri="{FF2B5EF4-FFF2-40B4-BE49-F238E27FC236}">
                <a16:creationId xmlns:a16="http://schemas.microsoft.com/office/drawing/2014/main" id="{D27FC170-913C-A047-B25C-59C7CE4491CE}"/>
              </a:ext>
            </a:extLst>
          </p:cNvPr>
          <p:cNvSpPr txBox="1"/>
          <p:nvPr/>
        </p:nvSpPr>
        <p:spPr>
          <a:xfrm>
            <a:off x="939971" y="326239"/>
            <a:ext cx="10383520" cy="1015663"/>
          </a:xfrm>
          <a:prstGeom prst="rect">
            <a:avLst/>
          </a:prstGeom>
          <a:noFill/>
        </p:spPr>
        <p:txBody>
          <a:bodyPr wrap="square" rtlCol="0">
            <a:spAutoFit/>
          </a:bodyPr>
          <a:lstStyle/>
          <a:p>
            <a:pPr lvl="0"/>
            <a:r>
              <a:rPr lang="en-US" sz="3000" b="1" dirty="0">
                <a:solidFill>
                  <a:prstClr val="white"/>
                </a:solidFill>
              </a:rPr>
              <a:t>Vets Drive Vets offers a wide range of </a:t>
            </a:r>
            <a:r>
              <a:rPr lang="en-US" sz="3000" b="1" dirty="0">
                <a:solidFill>
                  <a:srgbClr val="FFD966"/>
                </a:solidFill>
              </a:rPr>
              <a:t>adaptable services </a:t>
            </a:r>
            <a:r>
              <a:rPr lang="en-US" sz="3000" b="1" dirty="0">
                <a:solidFill>
                  <a:prstClr val="white"/>
                </a:solidFill>
              </a:rPr>
              <a:t>to serve </a:t>
            </a:r>
            <a:r>
              <a:rPr lang="en-US" sz="3000" b="1" dirty="0">
                <a:solidFill>
                  <a:srgbClr val="FFD966"/>
                </a:solidFill>
              </a:rPr>
              <a:t>the real needs of veterans</a:t>
            </a:r>
            <a:r>
              <a:rPr lang="en-US" sz="3000" b="1" dirty="0">
                <a:solidFill>
                  <a:schemeClr val="bg1"/>
                </a:solidFill>
              </a:rPr>
              <a:t>.</a:t>
            </a:r>
          </a:p>
        </p:txBody>
      </p:sp>
    </p:spTree>
    <p:extLst>
      <p:ext uri="{BB962C8B-B14F-4D97-AF65-F5344CB8AC3E}">
        <p14:creationId xmlns:p14="http://schemas.microsoft.com/office/powerpoint/2010/main" val="1734245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uilding, clock, water&#10;&#10;Description automatically generated">
            <a:extLst>
              <a:ext uri="{FF2B5EF4-FFF2-40B4-BE49-F238E27FC236}">
                <a16:creationId xmlns:a16="http://schemas.microsoft.com/office/drawing/2014/main" id="{47A3C3AF-4F07-254F-8E49-4E02FE5C5C0F}"/>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 t="3184" r="-5" b="21877"/>
          <a:stretch/>
        </p:blipFill>
        <p:spPr>
          <a:xfrm>
            <a:off x="0" y="0"/>
            <a:ext cx="12192000" cy="6858000"/>
          </a:xfrm>
          <a:prstGeom prst="rect">
            <a:avLst/>
          </a:prstGeom>
        </p:spPr>
      </p:pic>
      <p:sp>
        <p:nvSpPr>
          <p:cNvPr id="5" name="TextBox 4">
            <a:extLst>
              <a:ext uri="{FF2B5EF4-FFF2-40B4-BE49-F238E27FC236}">
                <a16:creationId xmlns:a16="http://schemas.microsoft.com/office/drawing/2014/main" id="{9B4A9751-948E-4AD7-9B73-E4EEC072C511}"/>
              </a:ext>
            </a:extLst>
          </p:cNvPr>
          <p:cNvSpPr txBox="1"/>
          <p:nvPr/>
        </p:nvSpPr>
        <p:spPr>
          <a:xfrm>
            <a:off x="1071374" y="918165"/>
            <a:ext cx="9251833" cy="1938992"/>
          </a:xfrm>
          <a:prstGeom prst="rect">
            <a:avLst/>
          </a:prstGeom>
          <a:noFill/>
          <a:ln>
            <a:noFill/>
          </a:ln>
        </p:spPr>
        <p:txBody>
          <a:bodyPr wrap="square" rtlCol="0">
            <a:spAutoFit/>
          </a:bodyPr>
          <a:lstStyle/>
          <a:p>
            <a:r>
              <a:rPr lang="en-US" sz="3000" b="1" dirty="0">
                <a:solidFill>
                  <a:schemeClr val="bg1"/>
                </a:solidFill>
              </a:rPr>
              <a:t>Social</a:t>
            </a:r>
            <a:r>
              <a:rPr lang="en-US" sz="3000" b="1" dirty="0">
                <a:solidFill>
                  <a:srgbClr val="FFD966"/>
                </a:solidFill>
              </a:rPr>
              <a:t> Impact</a:t>
            </a:r>
            <a:r>
              <a:rPr lang="en-US" sz="3000" b="1" dirty="0">
                <a:solidFill>
                  <a:schemeClr val="bg1"/>
                </a:solidFill>
              </a:rPr>
              <a:t>.</a:t>
            </a:r>
          </a:p>
          <a:p>
            <a:endParaRPr lang="en-US" sz="3000" b="1" dirty="0">
              <a:solidFill>
                <a:schemeClr val="bg1"/>
              </a:solidFill>
            </a:endParaRPr>
          </a:p>
          <a:p>
            <a:r>
              <a:rPr lang="en-US" sz="3000" b="1" dirty="0">
                <a:solidFill>
                  <a:schemeClr val="bg1"/>
                </a:solidFill>
              </a:rPr>
              <a:t>Each Vets Drive Vets chapter is based on a principle of </a:t>
            </a:r>
            <a:r>
              <a:rPr lang="en-US" sz="3000" b="1" dirty="0">
                <a:solidFill>
                  <a:schemeClr val="accent4">
                    <a:lumMod val="60000"/>
                    <a:lumOff val="40000"/>
                  </a:schemeClr>
                </a:solidFill>
              </a:rPr>
              <a:t>sustainable social impact</a:t>
            </a:r>
            <a:r>
              <a:rPr lang="en-US" sz="3000" b="1" dirty="0">
                <a:solidFill>
                  <a:schemeClr val="bg1"/>
                </a:solidFill>
              </a:rPr>
              <a:t>. </a:t>
            </a:r>
          </a:p>
        </p:txBody>
      </p:sp>
      <p:sp>
        <p:nvSpPr>
          <p:cNvPr id="6" name="TextBox 5">
            <a:extLst>
              <a:ext uri="{FF2B5EF4-FFF2-40B4-BE49-F238E27FC236}">
                <a16:creationId xmlns:a16="http://schemas.microsoft.com/office/drawing/2014/main" id="{B43B6F9B-ECD4-420D-BAC2-1B6F47E9C109}"/>
              </a:ext>
            </a:extLst>
          </p:cNvPr>
          <p:cNvSpPr txBox="1"/>
          <p:nvPr/>
        </p:nvSpPr>
        <p:spPr>
          <a:xfrm>
            <a:off x="1071374" y="3175157"/>
            <a:ext cx="7209693" cy="1200329"/>
          </a:xfrm>
          <a:prstGeom prst="rect">
            <a:avLst/>
          </a:prstGeom>
          <a:noFill/>
        </p:spPr>
        <p:txBody>
          <a:bodyPr wrap="square" rtlCol="0">
            <a:spAutoFit/>
          </a:bodyPr>
          <a:lstStyle/>
          <a:p>
            <a:r>
              <a:rPr lang="en-US" sz="2400" dirty="0">
                <a:solidFill>
                  <a:schemeClr val="bg1"/>
                </a:solidFill>
              </a:rPr>
              <a:t>Each Vets Drive Vets chapter will be both self-sustaining and profitable, while continually providing social impact to the veteran community.</a:t>
            </a:r>
          </a:p>
        </p:txBody>
      </p:sp>
    </p:spTree>
    <p:extLst>
      <p:ext uri="{BB962C8B-B14F-4D97-AF65-F5344CB8AC3E}">
        <p14:creationId xmlns:p14="http://schemas.microsoft.com/office/powerpoint/2010/main" val="258677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383BE472-12E5-A44B-A391-93EB73585F7C}"/>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 t="14844" r="-1" b="14844"/>
          <a:stretch/>
        </p:blipFill>
        <p:spPr>
          <a:xfrm>
            <a:off x="0" y="0"/>
            <a:ext cx="12192000" cy="6858000"/>
          </a:xfrm>
          <a:prstGeom prst="rect">
            <a:avLst/>
          </a:prstGeom>
        </p:spPr>
      </p:pic>
      <p:sp>
        <p:nvSpPr>
          <p:cNvPr id="5" name="TextBox 4">
            <a:extLst>
              <a:ext uri="{FF2B5EF4-FFF2-40B4-BE49-F238E27FC236}">
                <a16:creationId xmlns:a16="http://schemas.microsoft.com/office/drawing/2014/main" id="{5E48059E-0F59-4C61-95DC-94A6017137C1}"/>
              </a:ext>
            </a:extLst>
          </p:cNvPr>
          <p:cNvSpPr txBox="1"/>
          <p:nvPr/>
        </p:nvSpPr>
        <p:spPr>
          <a:xfrm>
            <a:off x="1451414" y="810451"/>
            <a:ext cx="9251833" cy="1938992"/>
          </a:xfrm>
          <a:prstGeom prst="rect">
            <a:avLst/>
          </a:prstGeom>
          <a:noFill/>
          <a:ln>
            <a:noFill/>
          </a:ln>
        </p:spPr>
        <p:txBody>
          <a:bodyPr wrap="square" rtlCol="0">
            <a:spAutoFit/>
          </a:bodyPr>
          <a:lstStyle/>
          <a:p>
            <a:r>
              <a:rPr lang="en-US" sz="3000" b="1" dirty="0">
                <a:solidFill>
                  <a:srgbClr val="FFD966"/>
                </a:solidFill>
              </a:rPr>
              <a:t>Financing</a:t>
            </a:r>
            <a:r>
              <a:rPr lang="en-US" sz="3000" b="1" dirty="0">
                <a:solidFill>
                  <a:schemeClr val="bg1"/>
                </a:solidFill>
              </a:rPr>
              <a:t>.</a:t>
            </a:r>
          </a:p>
          <a:p>
            <a:endParaRPr lang="en-US" sz="3000" b="1" dirty="0">
              <a:solidFill>
                <a:srgbClr val="FFD966"/>
              </a:solidFill>
            </a:endParaRPr>
          </a:p>
          <a:p>
            <a:r>
              <a:rPr lang="en-US" sz="3000" b="1" dirty="0">
                <a:solidFill>
                  <a:schemeClr val="bg1"/>
                </a:solidFill>
              </a:rPr>
              <a:t>Vets Drive Vets is based on an </a:t>
            </a:r>
            <a:r>
              <a:rPr lang="en-US" sz="3000" b="1" dirty="0">
                <a:solidFill>
                  <a:schemeClr val="accent4">
                    <a:lumMod val="60000"/>
                    <a:lumOff val="40000"/>
                  </a:schemeClr>
                </a:solidFill>
              </a:rPr>
              <a:t>action-based</a:t>
            </a:r>
            <a:r>
              <a:rPr lang="en-US" sz="3000" b="1" dirty="0">
                <a:solidFill>
                  <a:schemeClr val="bg1"/>
                </a:solidFill>
              </a:rPr>
              <a:t> investment model.</a:t>
            </a:r>
          </a:p>
        </p:txBody>
      </p:sp>
      <p:sp>
        <p:nvSpPr>
          <p:cNvPr id="6" name="TextBox 5">
            <a:extLst>
              <a:ext uri="{FF2B5EF4-FFF2-40B4-BE49-F238E27FC236}">
                <a16:creationId xmlns:a16="http://schemas.microsoft.com/office/drawing/2014/main" id="{713E2396-E53D-45AF-A4D4-361B315974D3}"/>
              </a:ext>
            </a:extLst>
          </p:cNvPr>
          <p:cNvSpPr txBox="1"/>
          <p:nvPr/>
        </p:nvSpPr>
        <p:spPr>
          <a:xfrm>
            <a:off x="1451414" y="2831506"/>
            <a:ext cx="8046469" cy="3416320"/>
          </a:xfrm>
          <a:prstGeom prst="rect">
            <a:avLst/>
          </a:prstGeom>
          <a:noFill/>
        </p:spPr>
        <p:txBody>
          <a:bodyPr wrap="square" rtlCol="0">
            <a:spAutoFit/>
          </a:bodyPr>
          <a:lstStyle/>
          <a:p>
            <a:r>
              <a:rPr lang="en-US" sz="2400" dirty="0">
                <a:solidFill>
                  <a:schemeClr val="bg1"/>
                </a:solidFill>
              </a:rPr>
              <a:t>Milestones drive the chapter funding, ensuring a strong incentive structure and overall success. As major action items are completed, the Veterans operating the Vets Drive Vets business earn more equity and funding for project growth.</a:t>
            </a:r>
          </a:p>
          <a:p>
            <a:endParaRPr lang="en-US" sz="2400" dirty="0">
              <a:solidFill>
                <a:schemeClr val="bg1"/>
              </a:solidFill>
            </a:endParaRPr>
          </a:p>
          <a:p>
            <a:r>
              <a:rPr lang="en-US" sz="2400" dirty="0">
                <a:solidFill>
                  <a:schemeClr val="bg1"/>
                </a:solidFill>
              </a:rPr>
              <a:t>An equity-based, action-oriented funding model ensures success for both the local Vets Drive Vets fleet company veteran-owner, and the investors.  </a:t>
            </a:r>
          </a:p>
          <a:p>
            <a:endParaRPr lang="en-US" sz="2400" dirty="0">
              <a:solidFill>
                <a:schemeClr val="bg1"/>
              </a:solidFill>
            </a:endParaRPr>
          </a:p>
        </p:txBody>
      </p:sp>
    </p:spTree>
    <p:extLst>
      <p:ext uri="{BB962C8B-B14F-4D97-AF65-F5344CB8AC3E}">
        <p14:creationId xmlns:p14="http://schemas.microsoft.com/office/powerpoint/2010/main" val="2383301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49851</TotalTime>
  <Words>914</Words>
  <Application>Microsoft Office PowerPoint</Application>
  <PresentationFormat>Widescreen</PresentationFormat>
  <Paragraphs>125</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ＭＳ Ｐゴシック</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Kathleen Harrington</dc:creator>
  <cp:lastModifiedBy>Rediang, Rochelle</cp:lastModifiedBy>
  <cp:revision>102</cp:revision>
  <dcterms:created xsi:type="dcterms:W3CDTF">2019-10-16T20:30:09Z</dcterms:created>
  <dcterms:modified xsi:type="dcterms:W3CDTF">2020-10-07T16:27:14Z</dcterms:modified>
</cp:coreProperties>
</file>