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62" r:id="rId4"/>
    <p:sldId id="258" r:id="rId5"/>
    <p:sldId id="261" r:id="rId6"/>
    <p:sldId id="259" r:id="rId7"/>
    <p:sldId id="260" r:id="rId8"/>
    <p:sldId id="266" r:id="rId9"/>
    <p:sldId id="265"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rriere &amp; Beruf" id="{8A5C03F1-1D61-4FDA-B869-1443C0FC97DA}">
          <p14:sldIdLst>
            <p14:sldId id="256"/>
            <p14:sldId id="257"/>
            <p14:sldId id="262"/>
            <p14:sldId id="258"/>
            <p14:sldId id="261"/>
            <p14:sldId id="259"/>
          </p14:sldIdLst>
        </p14:section>
        <p14:section name="Umweltbewusstsein" id="{DF623F2B-14A4-434C-9748-68296119F421}">
          <p14:sldIdLst>
            <p14:sldId id="260"/>
            <p14:sldId id="266"/>
            <p14:sldId id="265"/>
            <p14:sldId id="263"/>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9"/>
    <p:restoredTop sz="94687"/>
  </p:normalViewPr>
  <p:slideViewPr>
    <p:cSldViewPr snapToGrid="0" snapToObjects="1">
      <p:cViewPr varScale="1">
        <p:scale>
          <a:sx n="61" d="100"/>
          <a:sy n="61" d="100"/>
        </p:scale>
        <p:origin x="78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FBBDF-B68A-8C45-8CA9-50483514726B}" type="doc">
      <dgm:prSet loTypeId="urn:microsoft.com/office/officeart/2005/8/layout/radial5" loCatId="" qsTypeId="urn:microsoft.com/office/officeart/2005/8/quickstyle/simple4" qsCatId="simple" csTypeId="urn:microsoft.com/office/officeart/2005/8/colors/colorful4" csCatId="colorful" phldr="1"/>
      <dgm:spPr/>
      <dgm:t>
        <a:bodyPr/>
        <a:lstStyle/>
        <a:p>
          <a:endParaRPr lang="en-US"/>
        </a:p>
      </dgm:t>
    </dgm:pt>
    <dgm:pt modelId="{5FED81DC-8D16-0B47-B478-3087F7727472}">
      <dgm:prSet phldrT="[Text]"/>
      <dgm:spPr>
        <a:ln>
          <a:solidFill>
            <a:srgbClr val="002060"/>
          </a:solidFill>
        </a:ln>
      </dgm:spPr>
      <dgm:t>
        <a:bodyPr/>
        <a:lstStyle/>
        <a:p>
          <a:r>
            <a:rPr lang="en-US" b="1" dirty="0" err="1" smtClean="0">
              <a:solidFill>
                <a:srgbClr val="002060"/>
              </a:solidFill>
            </a:rPr>
            <a:t>Stofftasche</a:t>
          </a:r>
          <a:endParaRPr lang="en-US" b="1" dirty="0">
            <a:solidFill>
              <a:srgbClr val="002060"/>
            </a:solidFill>
          </a:endParaRPr>
        </a:p>
      </dgm:t>
    </dgm:pt>
    <dgm:pt modelId="{8A6FD5EF-FCB9-434E-B388-C7D37C0F7CED}" type="parTrans" cxnId="{5B712C9F-FFCF-334B-9AF3-57CBBBED4DF1}">
      <dgm:prSet/>
      <dgm:spPr/>
      <dgm:t>
        <a:bodyPr/>
        <a:lstStyle/>
        <a:p>
          <a:endParaRPr lang="en-US"/>
        </a:p>
      </dgm:t>
    </dgm:pt>
    <dgm:pt modelId="{707F0C21-0ADC-D54B-8877-C29AB50F53F9}" type="sibTrans" cxnId="{5B712C9F-FFCF-334B-9AF3-57CBBBED4DF1}">
      <dgm:prSet/>
      <dgm:spPr/>
      <dgm:t>
        <a:bodyPr/>
        <a:lstStyle/>
        <a:p>
          <a:endParaRPr lang="en-US"/>
        </a:p>
      </dgm:t>
    </dgm:pt>
    <dgm:pt modelId="{DFB42E21-0484-0F42-96C7-FF8A90DE2519}">
      <dgm:prSet phldrT="[Text]" custT="1"/>
      <dgm:spPr/>
      <dgm:t>
        <a:bodyPr/>
        <a:lstStyle/>
        <a:p>
          <a:r>
            <a:rPr lang="en-US" sz="2800" b="1" dirty="0" err="1" smtClean="0">
              <a:solidFill>
                <a:srgbClr val="002060"/>
              </a:solidFill>
            </a:rPr>
            <a:t>Pfand</a:t>
          </a:r>
          <a:endParaRPr lang="en-US" sz="2000" b="1" dirty="0">
            <a:solidFill>
              <a:srgbClr val="002060"/>
            </a:solidFill>
          </a:endParaRPr>
        </a:p>
      </dgm:t>
    </dgm:pt>
    <dgm:pt modelId="{99689720-AB53-D44A-9F3C-0F90288D587D}" type="parTrans" cxnId="{A2F25BA7-EB08-284A-8092-D22AB2A83553}">
      <dgm:prSet/>
      <dgm:spPr/>
      <dgm:t>
        <a:bodyPr/>
        <a:lstStyle/>
        <a:p>
          <a:endParaRPr lang="en-US"/>
        </a:p>
      </dgm:t>
    </dgm:pt>
    <dgm:pt modelId="{96BFE86D-C34A-904C-85C3-2D8709FF2DC3}" type="sibTrans" cxnId="{A2F25BA7-EB08-284A-8092-D22AB2A83553}">
      <dgm:prSet/>
      <dgm:spPr/>
      <dgm:t>
        <a:bodyPr/>
        <a:lstStyle/>
        <a:p>
          <a:endParaRPr lang="en-US"/>
        </a:p>
      </dgm:t>
    </dgm:pt>
    <dgm:pt modelId="{2C0FB5E1-64FD-0644-9D36-5AF594B4E5BE}">
      <dgm:prSet phldrT="[Text]" custT="1"/>
      <dgm:spPr/>
      <dgm:t>
        <a:bodyPr/>
        <a:lstStyle/>
        <a:p>
          <a:r>
            <a:rPr lang="en-US" sz="2800" b="1" dirty="0" err="1" smtClean="0">
              <a:solidFill>
                <a:srgbClr val="002060"/>
              </a:solidFill>
            </a:rPr>
            <a:t>Nach-haltigkeit</a:t>
          </a:r>
          <a:endParaRPr lang="en-US" sz="2000" b="1" dirty="0">
            <a:solidFill>
              <a:srgbClr val="002060"/>
            </a:solidFill>
          </a:endParaRPr>
        </a:p>
      </dgm:t>
    </dgm:pt>
    <dgm:pt modelId="{3F36115B-1F82-EC48-9D31-56A3BFAD69ED}" type="parTrans" cxnId="{F819790A-77CB-3D4D-949B-6C72AB9CA612}">
      <dgm:prSet/>
      <dgm:spPr/>
      <dgm:t>
        <a:bodyPr/>
        <a:lstStyle/>
        <a:p>
          <a:endParaRPr lang="en-US"/>
        </a:p>
      </dgm:t>
    </dgm:pt>
    <dgm:pt modelId="{B02F852F-05C5-584E-AA24-184DEB18FDD5}" type="sibTrans" cxnId="{F819790A-77CB-3D4D-949B-6C72AB9CA612}">
      <dgm:prSet/>
      <dgm:spPr/>
      <dgm:t>
        <a:bodyPr/>
        <a:lstStyle/>
        <a:p>
          <a:endParaRPr lang="en-US"/>
        </a:p>
      </dgm:t>
    </dgm:pt>
    <dgm:pt modelId="{04C84A44-7E30-244D-93BB-5B626F349BF5}">
      <dgm:prSet phldrT="[Text]" custT="1"/>
      <dgm:spPr/>
      <dgm:t>
        <a:bodyPr/>
        <a:lstStyle/>
        <a:p>
          <a:r>
            <a:rPr lang="en-US" sz="2800" b="1" dirty="0" err="1" smtClean="0">
              <a:solidFill>
                <a:srgbClr val="002060"/>
              </a:solidFill>
            </a:rPr>
            <a:t>Entwick-lungshilfe</a:t>
          </a:r>
          <a:endParaRPr lang="en-US" sz="2100" b="1" dirty="0">
            <a:solidFill>
              <a:srgbClr val="002060"/>
            </a:solidFill>
          </a:endParaRPr>
        </a:p>
      </dgm:t>
    </dgm:pt>
    <dgm:pt modelId="{6D743C42-4EE6-F245-AEB3-D764881CE2B4}" type="parTrans" cxnId="{6DD6268A-E8AC-E241-A36B-C72606CEF193}">
      <dgm:prSet/>
      <dgm:spPr/>
      <dgm:t>
        <a:bodyPr/>
        <a:lstStyle/>
        <a:p>
          <a:endParaRPr lang="en-US"/>
        </a:p>
      </dgm:t>
    </dgm:pt>
    <dgm:pt modelId="{2C1268FF-DABA-5E46-B832-7E722B07149E}" type="sibTrans" cxnId="{6DD6268A-E8AC-E241-A36B-C72606CEF193}">
      <dgm:prSet/>
      <dgm:spPr/>
      <dgm:t>
        <a:bodyPr/>
        <a:lstStyle/>
        <a:p>
          <a:endParaRPr lang="en-US"/>
        </a:p>
      </dgm:t>
    </dgm:pt>
    <dgm:pt modelId="{3C60EBC1-CE08-8D4D-94EF-841E4FECBB6F}">
      <dgm:prSet phldrT="[Text]" custT="1"/>
      <dgm:spPr/>
      <dgm:t>
        <a:bodyPr/>
        <a:lstStyle/>
        <a:p>
          <a:r>
            <a:rPr lang="en-US" sz="2800" b="1" dirty="0" smtClean="0">
              <a:solidFill>
                <a:srgbClr val="002060"/>
              </a:solidFill>
            </a:rPr>
            <a:t>Fair Trade</a:t>
          </a:r>
          <a:endParaRPr lang="en-US" sz="2800" b="1" dirty="0">
            <a:solidFill>
              <a:srgbClr val="002060"/>
            </a:solidFill>
          </a:endParaRPr>
        </a:p>
      </dgm:t>
    </dgm:pt>
    <dgm:pt modelId="{1FDF5E8F-A9E1-324E-AB2C-7B21E169799E}" type="parTrans" cxnId="{2F61612A-6CA8-0643-87AB-FC913D22A44C}">
      <dgm:prSet/>
      <dgm:spPr/>
      <dgm:t>
        <a:bodyPr/>
        <a:lstStyle/>
        <a:p>
          <a:endParaRPr lang="en-US"/>
        </a:p>
      </dgm:t>
    </dgm:pt>
    <dgm:pt modelId="{C27FC9E2-4B88-7945-92C7-EDF489F8A059}" type="sibTrans" cxnId="{2F61612A-6CA8-0643-87AB-FC913D22A44C}">
      <dgm:prSet/>
      <dgm:spPr/>
      <dgm:t>
        <a:bodyPr/>
        <a:lstStyle/>
        <a:p>
          <a:endParaRPr lang="en-US"/>
        </a:p>
      </dgm:t>
    </dgm:pt>
    <dgm:pt modelId="{40987A03-B3F1-E04B-8120-5490692F1734}" type="pres">
      <dgm:prSet presAssocID="{407FBBDF-B68A-8C45-8CA9-50483514726B}" presName="Name0" presStyleCnt="0">
        <dgm:presLayoutVars>
          <dgm:chMax val="1"/>
          <dgm:dir/>
          <dgm:animLvl val="ctr"/>
          <dgm:resizeHandles val="exact"/>
        </dgm:presLayoutVars>
      </dgm:prSet>
      <dgm:spPr/>
      <dgm:t>
        <a:bodyPr/>
        <a:lstStyle/>
        <a:p>
          <a:endParaRPr lang="en-US"/>
        </a:p>
      </dgm:t>
    </dgm:pt>
    <dgm:pt modelId="{D6951304-3B77-2C40-90EF-7C5550905805}" type="pres">
      <dgm:prSet presAssocID="{5FED81DC-8D16-0B47-B478-3087F7727472}" presName="centerShape" presStyleLbl="node0" presStyleIdx="0" presStyleCnt="1" custScaleX="118714" custScaleY="115640" custLinFactNeighborX="-15859" custLinFactNeighborY="-18373"/>
      <dgm:spPr/>
      <dgm:t>
        <a:bodyPr/>
        <a:lstStyle/>
        <a:p>
          <a:endParaRPr lang="en-US"/>
        </a:p>
      </dgm:t>
    </dgm:pt>
    <dgm:pt modelId="{0D95F05F-9402-4545-A384-0C447E0F2C25}" type="pres">
      <dgm:prSet presAssocID="{99689720-AB53-D44A-9F3C-0F90288D587D}" presName="parTrans" presStyleLbl="sibTrans2D1" presStyleIdx="0" presStyleCnt="4"/>
      <dgm:spPr/>
      <dgm:t>
        <a:bodyPr/>
        <a:lstStyle/>
        <a:p>
          <a:endParaRPr lang="en-US"/>
        </a:p>
      </dgm:t>
    </dgm:pt>
    <dgm:pt modelId="{78F39D1E-B33B-A841-8C9E-A24C98C4FBBA}" type="pres">
      <dgm:prSet presAssocID="{99689720-AB53-D44A-9F3C-0F90288D587D}" presName="connectorText" presStyleLbl="sibTrans2D1" presStyleIdx="0" presStyleCnt="4"/>
      <dgm:spPr/>
      <dgm:t>
        <a:bodyPr/>
        <a:lstStyle/>
        <a:p>
          <a:endParaRPr lang="en-US"/>
        </a:p>
      </dgm:t>
    </dgm:pt>
    <dgm:pt modelId="{E69D83C9-370B-804C-9345-BE1D7998BD85}" type="pres">
      <dgm:prSet presAssocID="{DFB42E21-0484-0F42-96C7-FF8A90DE2519}" presName="node" presStyleLbl="node1" presStyleIdx="0" presStyleCnt="4" custScaleX="137899" custScaleY="137899" custRadScaleRad="124084" custRadScaleInc="98871">
        <dgm:presLayoutVars>
          <dgm:bulletEnabled val="1"/>
        </dgm:presLayoutVars>
      </dgm:prSet>
      <dgm:spPr/>
      <dgm:t>
        <a:bodyPr/>
        <a:lstStyle/>
        <a:p>
          <a:endParaRPr lang="en-US"/>
        </a:p>
      </dgm:t>
    </dgm:pt>
    <dgm:pt modelId="{89E07F0B-4A71-B04E-B5C6-A071C0BDDC54}" type="pres">
      <dgm:prSet presAssocID="{3F36115B-1F82-EC48-9D31-56A3BFAD69ED}" presName="parTrans" presStyleLbl="sibTrans2D1" presStyleIdx="1" presStyleCnt="4"/>
      <dgm:spPr/>
      <dgm:t>
        <a:bodyPr/>
        <a:lstStyle/>
        <a:p>
          <a:endParaRPr lang="en-US"/>
        </a:p>
      </dgm:t>
    </dgm:pt>
    <dgm:pt modelId="{F42EDE24-96F1-C446-A9D1-7852AF19AAE6}" type="pres">
      <dgm:prSet presAssocID="{3F36115B-1F82-EC48-9D31-56A3BFAD69ED}" presName="connectorText" presStyleLbl="sibTrans2D1" presStyleIdx="1" presStyleCnt="4"/>
      <dgm:spPr/>
      <dgm:t>
        <a:bodyPr/>
        <a:lstStyle/>
        <a:p>
          <a:endParaRPr lang="en-US"/>
        </a:p>
      </dgm:t>
    </dgm:pt>
    <dgm:pt modelId="{B114AA84-9650-CF48-B12A-068235267395}" type="pres">
      <dgm:prSet presAssocID="{2C0FB5E1-64FD-0644-9D36-5AF594B4E5BE}" presName="node" presStyleLbl="node1" presStyleIdx="1" presStyleCnt="4" custScaleX="137899" custScaleY="137899" custRadScaleRad="89660" custRadScaleInc="96295">
        <dgm:presLayoutVars>
          <dgm:bulletEnabled val="1"/>
        </dgm:presLayoutVars>
      </dgm:prSet>
      <dgm:spPr/>
      <dgm:t>
        <a:bodyPr/>
        <a:lstStyle/>
        <a:p>
          <a:endParaRPr lang="en-US"/>
        </a:p>
      </dgm:t>
    </dgm:pt>
    <dgm:pt modelId="{10BC3BC0-997A-FA41-8A6D-9A0CC8314689}" type="pres">
      <dgm:prSet presAssocID="{6D743C42-4EE6-F245-AEB3-D764881CE2B4}" presName="parTrans" presStyleLbl="sibTrans2D1" presStyleIdx="2" presStyleCnt="4"/>
      <dgm:spPr/>
      <dgm:t>
        <a:bodyPr/>
        <a:lstStyle/>
        <a:p>
          <a:endParaRPr lang="en-US"/>
        </a:p>
      </dgm:t>
    </dgm:pt>
    <dgm:pt modelId="{A891D0ED-9875-7E4B-B395-79702FBF27F1}" type="pres">
      <dgm:prSet presAssocID="{6D743C42-4EE6-F245-AEB3-D764881CE2B4}" presName="connectorText" presStyleLbl="sibTrans2D1" presStyleIdx="2" presStyleCnt="4"/>
      <dgm:spPr/>
      <dgm:t>
        <a:bodyPr/>
        <a:lstStyle/>
        <a:p>
          <a:endParaRPr lang="en-US"/>
        </a:p>
      </dgm:t>
    </dgm:pt>
    <dgm:pt modelId="{9D63A2C5-3A83-6844-9273-D7106B73AFF9}" type="pres">
      <dgm:prSet presAssocID="{04C84A44-7E30-244D-93BB-5B626F349BF5}" presName="node" presStyleLbl="node1" presStyleIdx="2" presStyleCnt="4" custScaleX="137899" custScaleY="137899" custRadScaleRad="123326" custRadScaleInc="102846">
        <dgm:presLayoutVars>
          <dgm:bulletEnabled val="1"/>
        </dgm:presLayoutVars>
      </dgm:prSet>
      <dgm:spPr/>
      <dgm:t>
        <a:bodyPr/>
        <a:lstStyle/>
        <a:p>
          <a:endParaRPr lang="en-US"/>
        </a:p>
      </dgm:t>
    </dgm:pt>
    <dgm:pt modelId="{B7F7BCBE-A1E0-404C-8035-E35D2E5F2FD8}" type="pres">
      <dgm:prSet presAssocID="{1FDF5E8F-A9E1-324E-AB2C-7B21E169799E}" presName="parTrans" presStyleLbl="sibTrans2D1" presStyleIdx="3" presStyleCnt="4"/>
      <dgm:spPr/>
      <dgm:t>
        <a:bodyPr/>
        <a:lstStyle/>
        <a:p>
          <a:endParaRPr lang="en-US"/>
        </a:p>
      </dgm:t>
    </dgm:pt>
    <dgm:pt modelId="{F631E526-FF37-A34A-A7C8-947FFFEEDD77}" type="pres">
      <dgm:prSet presAssocID="{1FDF5E8F-A9E1-324E-AB2C-7B21E169799E}" presName="connectorText" presStyleLbl="sibTrans2D1" presStyleIdx="3" presStyleCnt="4"/>
      <dgm:spPr/>
      <dgm:t>
        <a:bodyPr/>
        <a:lstStyle/>
        <a:p>
          <a:endParaRPr lang="en-US"/>
        </a:p>
      </dgm:t>
    </dgm:pt>
    <dgm:pt modelId="{68B84A13-31A8-6C4B-9A1B-0D981BEDBD50}" type="pres">
      <dgm:prSet presAssocID="{3C60EBC1-CE08-8D4D-94EF-841E4FECBB6F}" presName="node" presStyleLbl="node1" presStyleIdx="3" presStyleCnt="4" custScaleX="137899" custScaleY="137899" custRadScaleRad="170901" custRadScaleInc="22101">
        <dgm:presLayoutVars>
          <dgm:bulletEnabled val="1"/>
        </dgm:presLayoutVars>
      </dgm:prSet>
      <dgm:spPr/>
      <dgm:t>
        <a:bodyPr/>
        <a:lstStyle/>
        <a:p>
          <a:endParaRPr lang="en-US"/>
        </a:p>
      </dgm:t>
    </dgm:pt>
  </dgm:ptLst>
  <dgm:cxnLst>
    <dgm:cxn modelId="{A2F25BA7-EB08-284A-8092-D22AB2A83553}" srcId="{5FED81DC-8D16-0B47-B478-3087F7727472}" destId="{DFB42E21-0484-0F42-96C7-FF8A90DE2519}" srcOrd="0" destOrd="0" parTransId="{99689720-AB53-D44A-9F3C-0F90288D587D}" sibTransId="{96BFE86D-C34A-904C-85C3-2D8709FF2DC3}"/>
    <dgm:cxn modelId="{C3AECC47-42D0-B94E-B832-C0874AF51B24}" type="presOf" srcId="{3F36115B-1F82-EC48-9D31-56A3BFAD69ED}" destId="{F42EDE24-96F1-C446-A9D1-7852AF19AAE6}" srcOrd="1" destOrd="0" presId="urn:microsoft.com/office/officeart/2005/8/layout/radial5"/>
    <dgm:cxn modelId="{6DD6268A-E8AC-E241-A36B-C72606CEF193}" srcId="{5FED81DC-8D16-0B47-B478-3087F7727472}" destId="{04C84A44-7E30-244D-93BB-5B626F349BF5}" srcOrd="2" destOrd="0" parTransId="{6D743C42-4EE6-F245-AEB3-D764881CE2B4}" sibTransId="{2C1268FF-DABA-5E46-B832-7E722B07149E}"/>
    <dgm:cxn modelId="{5B712C9F-FFCF-334B-9AF3-57CBBBED4DF1}" srcId="{407FBBDF-B68A-8C45-8CA9-50483514726B}" destId="{5FED81DC-8D16-0B47-B478-3087F7727472}" srcOrd="0" destOrd="0" parTransId="{8A6FD5EF-FCB9-434E-B388-C7D37C0F7CED}" sibTransId="{707F0C21-0ADC-D54B-8877-C29AB50F53F9}"/>
    <dgm:cxn modelId="{EB4D4A8C-69BE-204D-B4D0-04F7E4F70502}" type="presOf" srcId="{407FBBDF-B68A-8C45-8CA9-50483514726B}" destId="{40987A03-B3F1-E04B-8120-5490692F1734}" srcOrd="0" destOrd="0" presId="urn:microsoft.com/office/officeart/2005/8/layout/radial5"/>
    <dgm:cxn modelId="{4ED65CB5-34EC-7A43-88AB-4997192764CD}" type="presOf" srcId="{2C0FB5E1-64FD-0644-9D36-5AF594B4E5BE}" destId="{B114AA84-9650-CF48-B12A-068235267395}" srcOrd="0" destOrd="0" presId="urn:microsoft.com/office/officeart/2005/8/layout/radial5"/>
    <dgm:cxn modelId="{B6DA56D3-77DC-BD4A-9AB7-DF15E3B51FB0}" type="presOf" srcId="{3F36115B-1F82-EC48-9D31-56A3BFAD69ED}" destId="{89E07F0B-4A71-B04E-B5C6-A071C0BDDC54}" srcOrd="0" destOrd="0" presId="urn:microsoft.com/office/officeart/2005/8/layout/radial5"/>
    <dgm:cxn modelId="{87386F13-8A92-6E46-B7E3-71C22B5BD1A6}" type="presOf" srcId="{5FED81DC-8D16-0B47-B478-3087F7727472}" destId="{D6951304-3B77-2C40-90EF-7C5550905805}" srcOrd="0" destOrd="0" presId="urn:microsoft.com/office/officeart/2005/8/layout/radial5"/>
    <dgm:cxn modelId="{9CD471D5-E479-8847-A8B5-622F02B778BF}" type="presOf" srcId="{6D743C42-4EE6-F245-AEB3-D764881CE2B4}" destId="{10BC3BC0-997A-FA41-8A6D-9A0CC8314689}" srcOrd="0" destOrd="0" presId="urn:microsoft.com/office/officeart/2005/8/layout/radial5"/>
    <dgm:cxn modelId="{4BA74F15-0A8F-8B45-8E0A-7C951C4F3856}" type="presOf" srcId="{DFB42E21-0484-0F42-96C7-FF8A90DE2519}" destId="{E69D83C9-370B-804C-9345-BE1D7998BD85}" srcOrd="0" destOrd="0" presId="urn:microsoft.com/office/officeart/2005/8/layout/radial5"/>
    <dgm:cxn modelId="{8B361A14-A868-9F46-8C40-89D10109A36B}" type="presOf" srcId="{04C84A44-7E30-244D-93BB-5B626F349BF5}" destId="{9D63A2C5-3A83-6844-9273-D7106B73AFF9}" srcOrd="0" destOrd="0" presId="urn:microsoft.com/office/officeart/2005/8/layout/radial5"/>
    <dgm:cxn modelId="{ACDA2EE6-F398-D748-BBEF-AA2547141D30}" type="presOf" srcId="{1FDF5E8F-A9E1-324E-AB2C-7B21E169799E}" destId="{F631E526-FF37-A34A-A7C8-947FFFEEDD77}" srcOrd="1" destOrd="0" presId="urn:microsoft.com/office/officeart/2005/8/layout/radial5"/>
    <dgm:cxn modelId="{93736F64-029E-E245-8A22-4979FE1E4EF2}" type="presOf" srcId="{6D743C42-4EE6-F245-AEB3-D764881CE2B4}" destId="{A891D0ED-9875-7E4B-B395-79702FBF27F1}" srcOrd="1" destOrd="0" presId="urn:microsoft.com/office/officeart/2005/8/layout/radial5"/>
    <dgm:cxn modelId="{A24E7B5D-766F-6641-9500-21F7C4450031}" type="presOf" srcId="{99689720-AB53-D44A-9F3C-0F90288D587D}" destId="{78F39D1E-B33B-A841-8C9E-A24C98C4FBBA}" srcOrd="1" destOrd="0" presId="urn:microsoft.com/office/officeart/2005/8/layout/radial5"/>
    <dgm:cxn modelId="{2F61612A-6CA8-0643-87AB-FC913D22A44C}" srcId="{5FED81DC-8D16-0B47-B478-3087F7727472}" destId="{3C60EBC1-CE08-8D4D-94EF-841E4FECBB6F}" srcOrd="3" destOrd="0" parTransId="{1FDF5E8F-A9E1-324E-AB2C-7B21E169799E}" sibTransId="{C27FC9E2-4B88-7945-92C7-EDF489F8A059}"/>
    <dgm:cxn modelId="{F819790A-77CB-3D4D-949B-6C72AB9CA612}" srcId="{5FED81DC-8D16-0B47-B478-3087F7727472}" destId="{2C0FB5E1-64FD-0644-9D36-5AF594B4E5BE}" srcOrd="1" destOrd="0" parTransId="{3F36115B-1F82-EC48-9D31-56A3BFAD69ED}" sibTransId="{B02F852F-05C5-584E-AA24-184DEB18FDD5}"/>
    <dgm:cxn modelId="{82A84E2B-7B8D-A641-B660-56DC9E23B82C}" type="presOf" srcId="{3C60EBC1-CE08-8D4D-94EF-841E4FECBB6F}" destId="{68B84A13-31A8-6C4B-9A1B-0D981BEDBD50}" srcOrd="0" destOrd="0" presId="urn:microsoft.com/office/officeart/2005/8/layout/radial5"/>
    <dgm:cxn modelId="{21C7FBDD-4B39-B743-99EA-8BF8B1C8C30D}" type="presOf" srcId="{99689720-AB53-D44A-9F3C-0F90288D587D}" destId="{0D95F05F-9402-4545-A384-0C447E0F2C25}" srcOrd="0" destOrd="0" presId="urn:microsoft.com/office/officeart/2005/8/layout/radial5"/>
    <dgm:cxn modelId="{087B7ACA-036B-5044-B566-1DCE060DA7F6}" type="presOf" srcId="{1FDF5E8F-A9E1-324E-AB2C-7B21E169799E}" destId="{B7F7BCBE-A1E0-404C-8035-E35D2E5F2FD8}" srcOrd="0" destOrd="0" presId="urn:microsoft.com/office/officeart/2005/8/layout/radial5"/>
    <dgm:cxn modelId="{F57B9109-42BD-9F4A-AA60-D8DF515D5FEB}" type="presParOf" srcId="{40987A03-B3F1-E04B-8120-5490692F1734}" destId="{D6951304-3B77-2C40-90EF-7C5550905805}" srcOrd="0" destOrd="0" presId="urn:microsoft.com/office/officeart/2005/8/layout/radial5"/>
    <dgm:cxn modelId="{5B3BC80D-DD10-DF43-888F-E8BE03DDFAC3}" type="presParOf" srcId="{40987A03-B3F1-E04B-8120-5490692F1734}" destId="{0D95F05F-9402-4545-A384-0C447E0F2C25}" srcOrd="1" destOrd="0" presId="urn:microsoft.com/office/officeart/2005/8/layout/radial5"/>
    <dgm:cxn modelId="{3FCCCF58-95B2-7A4C-BCAA-105FB6BDEF3A}" type="presParOf" srcId="{0D95F05F-9402-4545-A384-0C447E0F2C25}" destId="{78F39D1E-B33B-A841-8C9E-A24C98C4FBBA}" srcOrd="0" destOrd="0" presId="urn:microsoft.com/office/officeart/2005/8/layout/radial5"/>
    <dgm:cxn modelId="{C10CD016-E728-214F-8FBE-BF0E2EC84690}" type="presParOf" srcId="{40987A03-B3F1-E04B-8120-5490692F1734}" destId="{E69D83C9-370B-804C-9345-BE1D7998BD85}" srcOrd="2" destOrd="0" presId="urn:microsoft.com/office/officeart/2005/8/layout/radial5"/>
    <dgm:cxn modelId="{9400FAC4-4502-F54B-8AA8-4C40D2D75F08}" type="presParOf" srcId="{40987A03-B3F1-E04B-8120-5490692F1734}" destId="{89E07F0B-4A71-B04E-B5C6-A071C0BDDC54}" srcOrd="3" destOrd="0" presId="urn:microsoft.com/office/officeart/2005/8/layout/radial5"/>
    <dgm:cxn modelId="{E1BD4127-AAFA-7A4E-90D3-AAB83653CEB5}" type="presParOf" srcId="{89E07F0B-4A71-B04E-B5C6-A071C0BDDC54}" destId="{F42EDE24-96F1-C446-A9D1-7852AF19AAE6}" srcOrd="0" destOrd="0" presId="urn:microsoft.com/office/officeart/2005/8/layout/radial5"/>
    <dgm:cxn modelId="{738997B7-B976-2643-855D-DC0F7D37D999}" type="presParOf" srcId="{40987A03-B3F1-E04B-8120-5490692F1734}" destId="{B114AA84-9650-CF48-B12A-068235267395}" srcOrd="4" destOrd="0" presId="urn:microsoft.com/office/officeart/2005/8/layout/radial5"/>
    <dgm:cxn modelId="{3D848700-AAE8-E541-B614-230869FD373D}" type="presParOf" srcId="{40987A03-B3F1-E04B-8120-5490692F1734}" destId="{10BC3BC0-997A-FA41-8A6D-9A0CC8314689}" srcOrd="5" destOrd="0" presId="urn:microsoft.com/office/officeart/2005/8/layout/radial5"/>
    <dgm:cxn modelId="{CAEEC63C-FD0A-024B-9DB7-E660B32FB250}" type="presParOf" srcId="{10BC3BC0-997A-FA41-8A6D-9A0CC8314689}" destId="{A891D0ED-9875-7E4B-B395-79702FBF27F1}" srcOrd="0" destOrd="0" presId="urn:microsoft.com/office/officeart/2005/8/layout/radial5"/>
    <dgm:cxn modelId="{4DB4C173-339B-B448-A81B-65C36B5E9189}" type="presParOf" srcId="{40987A03-B3F1-E04B-8120-5490692F1734}" destId="{9D63A2C5-3A83-6844-9273-D7106B73AFF9}" srcOrd="6" destOrd="0" presId="urn:microsoft.com/office/officeart/2005/8/layout/radial5"/>
    <dgm:cxn modelId="{3CFF74F9-5333-A04E-9E0C-1FE16C497F8A}" type="presParOf" srcId="{40987A03-B3F1-E04B-8120-5490692F1734}" destId="{B7F7BCBE-A1E0-404C-8035-E35D2E5F2FD8}" srcOrd="7" destOrd="0" presId="urn:microsoft.com/office/officeart/2005/8/layout/radial5"/>
    <dgm:cxn modelId="{2B1E4381-FCE4-E74C-B471-210631E2E61E}" type="presParOf" srcId="{B7F7BCBE-A1E0-404C-8035-E35D2E5F2FD8}" destId="{F631E526-FF37-A34A-A7C8-947FFFEEDD77}" srcOrd="0" destOrd="0" presId="urn:microsoft.com/office/officeart/2005/8/layout/radial5"/>
    <dgm:cxn modelId="{443CDEAA-63D1-754C-A8F8-EEE9EA8684B1}" type="presParOf" srcId="{40987A03-B3F1-E04B-8120-5490692F1734}" destId="{68B84A13-31A8-6C4B-9A1B-0D981BEDBD50}"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951304-3B77-2C40-90EF-7C5550905805}">
      <dsp:nvSpPr>
        <dsp:cNvPr id="0" name=""/>
        <dsp:cNvSpPr/>
      </dsp:nvSpPr>
      <dsp:spPr>
        <a:xfrm>
          <a:off x="4463515" y="1344158"/>
          <a:ext cx="1967958" cy="1916999"/>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solidFill>
            <a:srgbClr val="002060"/>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b="1" kern="1200" dirty="0" err="1" smtClean="0">
              <a:solidFill>
                <a:srgbClr val="002060"/>
              </a:solidFill>
            </a:rPr>
            <a:t>Stofftasche</a:t>
          </a:r>
          <a:endParaRPr lang="en-US" sz="2100" b="1" kern="1200" dirty="0">
            <a:solidFill>
              <a:srgbClr val="002060"/>
            </a:solidFill>
          </a:endParaRPr>
        </a:p>
      </dsp:txBody>
      <dsp:txXfrm>
        <a:off x="4751716" y="1624896"/>
        <a:ext cx="1391556" cy="1355523"/>
      </dsp:txXfrm>
    </dsp:sp>
    <dsp:sp modelId="{0D95F05F-9402-4545-A384-0C447E0F2C25}">
      <dsp:nvSpPr>
        <dsp:cNvPr id="0" name=""/>
        <dsp:cNvSpPr/>
      </dsp:nvSpPr>
      <dsp:spPr>
        <a:xfrm rot="20185937">
          <a:off x="6504234" y="1457701"/>
          <a:ext cx="468450" cy="563628"/>
        </a:xfrm>
        <a:prstGeom prst="rightArrow">
          <a:avLst>
            <a:gd name="adj1" fmla="val 60000"/>
            <a:gd name="adj2" fmla="val 5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6510095" y="1598522"/>
        <a:ext cx="327915" cy="338176"/>
      </dsp:txXfrm>
    </dsp:sp>
    <dsp:sp modelId="{E69D83C9-370B-804C-9345-BE1D7998BD85}">
      <dsp:nvSpPr>
        <dsp:cNvPr id="0" name=""/>
        <dsp:cNvSpPr/>
      </dsp:nvSpPr>
      <dsp:spPr>
        <a:xfrm>
          <a:off x="7060344" y="-42490"/>
          <a:ext cx="2285994" cy="2285994"/>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Pfand</a:t>
          </a:r>
          <a:endParaRPr lang="en-US" sz="2000" b="1" kern="1200" dirty="0">
            <a:solidFill>
              <a:srgbClr val="002060"/>
            </a:solidFill>
          </a:endParaRPr>
        </a:p>
      </dsp:txBody>
      <dsp:txXfrm>
        <a:off x="7395120" y="292286"/>
        <a:ext cx="1616442" cy="1616442"/>
      </dsp:txXfrm>
    </dsp:sp>
    <dsp:sp modelId="{89E07F0B-4A71-B04E-B5C6-A071C0BDDC54}">
      <dsp:nvSpPr>
        <dsp:cNvPr id="0" name=""/>
        <dsp:cNvSpPr/>
      </dsp:nvSpPr>
      <dsp:spPr>
        <a:xfrm rot="2723577">
          <a:off x="6211749" y="3088920"/>
          <a:ext cx="578542" cy="563628"/>
        </a:xfrm>
        <a:prstGeom prst="rightArrow">
          <a:avLst>
            <a:gd name="adj1" fmla="val 60000"/>
            <a:gd name="adj2" fmla="val 50000"/>
          </a:avLst>
        </a:prstGeom>
        <a:gradFill rotWithShape="0">
          <a:gsLst>
            <a:gs pos="0">
              <a:schemeClr val="accent4">
                <a:hueOff val="3266964"/>
                <a:satOff val="-13592"/>
                <a:lumOff val="3203"/>
                <a:alphaOff val="0"/>
                <a:satMod val="103000"/>
                <a:lumMod val="102000"/>
                <a:tint val="94000"/>
              </a:schemeClr>
            </a:gs>
            <a:gs pos="50000">
              <a:schemeClr val="accent4">
                <a:hueOff val="3266964"/>
                <a:satOff val="-13592"/>
                <a:lumOff val="3203"/>
                <a:alphaOff val="0"/>
                <a:satMod val="110000"/>
                <a:lumMod val="100000"/>
                <a:shade val="100000"/>
              </a:schemeClr>
            </a:gs>
            <a:gs pos="100000">
              <a:schemeClr val="accent4">
                <a:hueOff val="3266964"/>
                <a:satOff val="-13592"/>
                <a:lumOff val="320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6236923" y="3141456"/>
        <a:ext cx="409454" cy="338176"/>
      </dsp:txXfrm>
    </dsp:sp>
    <dsp:sp modelId="{B114AA84-9650-CF48-B12A-068235267395}">
      <dsp:nvSpPr>
        <dsp:cNvPr id="0" name=""/>
        <dsp:cNvSpPr/>
      </dsp:nvSpPr>
      <dsp:spPr>
        <a:xfrm>
          <a:off x="6555459" y="3441712"/>
          <a:ext cx="2285994" cy="2285994"/>
        </a:xfrm>
        <a:prstGeom prst="ellipse">
          <a:avLst/>
        </a:prstGeom>
        <a:gradFill rotWithShape="0">
          <a:gsLst>
            <a:gs pos="0">
              <a:schemeClr val="accent4">
                <a:hueOff val="3266964"/>
                <a:satOff val="-13592"/>
                <a:lumOff val="3203"/>
                <a:alphaOff val="0"/>
                <a:satMod val="103000"/>
                <a:lumMod val="102000"/>
                <a:tint val="94000"/>
              </a:schemeClr>
            </a:gs>
            <a:gs pos="50000">
              <a:schemeClr val="accent4">
                <a:hueOff val="3266964"/>
                <a:satOff val="-13592"/>
                <a:lumOff val="3203"/>
                <a:alphaOff val="0"/>
                <a:satMod val="110000"/>
                <a:lumMod val="100000"/>
                <a:shade val="100000"/>
              </a:schemeClr>
            </a:gs>
            <a:gs pos="100000">
              <a:schemeClr val="accent4">
                <a:hueOff val="3266964"/>
                <a:satOff val="-13592"/>
                <a:lumOff val="320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Nach-haltigkeit</a:t>
          </a:r>
          <a:endParaRPr lang="en-US" sz="2000" b="1" kern="1200" dirty="0">
            <a:solidFill>
              <a:srgbClr val="002060"/>
            </a:solidFill>
          </a:endParaRPr>
        </a:p>
      </dsp:txBody>
      <dsp:txXfrm>
        <a:off x="6890235" y="3776488"/>
        <a:ext cx="1616442" cy="1616442"/>
      </dsp:txXfrm>
    </dsp:sp>
    <dsp:sp modelId="{10BC3BC0-997A-FA41-8A6D-9A0CC8314689}">
      <dsp:nvSpPr>
        <dsp:cNvPr id="0" name=""/>
        <dsp:cNvSpPr/>
      </dsp:nvSpPr>
      <dsp:spPr>
        <a:xfrm rot="6912337">
          <a:off x="4554226" y="3341765"/>
          <a:ext cx="543063" cy="563628"/>
        </a:xfrm>
        <a:prstGeom prst="rightArrow">
          <a:avLst>
            <a:gd name="adj1" fmla="val 60000"/>
            <a:gd name="adj2" fmla="val 50000"/>
          </a:avLst>
        </a:prstGeom>
        <a:gradFill rotWithShape="0">
          <a:gsLst>
            <a:gs pos="0">
              <a:schemeClr val="accent4">
                <a:hueOff val="6533927"/>
                <a:satOff val="-27185"/>
                <a:lumOff val="6405"/>
                <a:alphaOff val="0"/>
                <a:satMod val="103000"/>
                <a:lumMod val="102000"/>
                <a:tint val="94000"/>
              </a:schemeClr>
            </a:gs>
            <a:gs pos="50000">
              <a:schemeClr val="accent4">
                <a:hueOff val="6533927"/>
                <a:satOff val="-27185"/>
                <a:lumOff val="6405"/>
                <a:alphaOff val="0"/>
                <a:satMod val="110000"/>
                <a:lumMod val="100000"/>
                <a:shade val="100000"/>
              </a:schemeClr>
            </a:gs>
            <a:gs pos="100000">
              <a:schemeClr val="accent4">
                <a:hueOff val="6533927"/>
                <a:satOff val="-27185"/>
                <a:lumOff val="64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4670376" y="3380788"/>
        <a:ext cx="380144" cy="338176"/>
      </dsp:txXfrm>
    </dsp:sp>
    <dsp:sp modelId="{9D63A2C5-3A83-6844-9273-D7106B73AFF9}">
      <dsp:nvSpPr>
        <dsp:cNvPr id="0" name=""/>
        <dsp:cNvSpPr/>
      </dsp:nvSpPr>
      <dsp:spPr>
        <a:xfrm>
          <a:off x="2971267" y="3992198"/>
          <a:ext cx="2285994" cy="2285994"/>
        </a:xfrm>
        <a:prstGeom prst="ellipse">
          <a:avLst/>
        </a:prstGeom>
        <a:gradFill rotWithShape="0">
          <a:gsLst>
            <a:gs pos="0">
              <a:schemeClr val="accent4">
                <a:hueOff val="6533927"/>
                <a:satOff val="-27185"/>
                <a:lumOff val="6405"/>
                <a:alphaOff val="0"/>
                <a:satMod val="103000"/>
                <a:lumMod val="102000"/>
                <a:tint val="94000"/>
              </a:schemeClr>
            </a:gs>
            <a:gs pos="50000">
              <a:schemeClr val="accent4">
                <a:hueOff val="6533927"/>
                <a:satOff val="-27185"/>
                <a:lumOff val="6405"/>
                <a:alphaOff val="0"/>
                <a:satMod val="110000"/>
                <a:lumMod val="100000"/>
                <a:shade val="100000"/>
              </a:schemeClr>
            </a:gs>
            <a:gs pos="100000">
              <a:schemeClr val="accent4">
                <a:hueOff val="6533927"/>
                <a:satOff val="-27185"/>
                <a:lumOff val="64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Entwick-lungshilfe</a:t>
          </a:r>
          <a:endParaRPr lang="en-US" sz="2100" b="1" kern="1200" dirty="0">
            <a:solidFill>
              <a:srgbClr val="002060"/>
            </a:solidFill>
          </a:endParaRPr>
        </a:p>
      </dsp:txBody>
      <dsp:txXfrm>
        <a:off x="3306043" y="4326974"/>
        <a:ext cx="1616442" cy="1616442"/>
      </dsp:txXfrm>
    </dsp:sp>
    <dsp:sp modelId="{B7F7BCBE-A1E0-404C-8035-E35D2E5F2FD8}">
      <dsp:nvSpPr>
        <dsp:cNvPr id="0" name=""/>
        <dsp:cNvSpPr/>
      </dsp:nvSpPr>
      <dsp:spPr>
        <a:xfrm rot="10618245">
          <a:off x="3678235" y="2099748"/>
          <a:ext cx="556457" cy="563628"/>
        </a:xfrm>
        <a:prstGeom prst="rightArrow">
          <a:avLst>
            <a:gd name="adj1" fmla="val 60000"/>
            <a:gd name="adj2" fmla="val 50000"/>
          </a:avLst>
        </a:prstGeom>
        <a:gradFill rotWithShape="0">
          <a:gsLst>
            <a:gs pos="0">
              <a:schemeClr val="accent4">
                <a:hueOff val="9800891"/>
                <a:satOff val="-40777"/>
                <a:lumOff val="9608"/>
                <a:alphaOff val="0"/>
                <a:satMod val="103000"/>
                <a:lumMod val="102000"/>
                <a:tint val="94000"/>
              </a:schemeClr>
            </a:gs>
            <a:gs pos="50000">
              <a:schemeClr val="accent4">
                <a:hueOff val="9800891"/>
                <a:satOff val="-40777"/>
                <a:lumOff val="9608"/>
                <a:alphaOff val="0"/>
                <a:satMod val="110000"/>
                <a:lumMod val="100000"/>
                <a:shade val="100000"/>
              </a:schemeClr>
            </a:gs>
            <a:gs pos="100000">
              <a:schemeClr val="accent4">
                <a:hueOff val="9800891"/>
                <a:satOff val="-40777"/>
                <a:lumOff val="960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3845055" y="2208063"/>
        <a:ext cx="389520" cy="338176"/>
      </dsp:txXfrm>
    </dsp:sp>
    <dsp:sp modelId="{68B84A13-31A8-6C4B-9A1B-0D981BEDBD50}">
      <dsp:nvSpPr>
        <dsp:cNvPr id="0" name=""/>
        <dsp:cNvSpPr/>
      </dsp:nvSpPr>
      <dsp:spPr>
        <a:xfrm>
          <a:off x="1132114" y="1327542"/>
          <a:ext cx="2285994" cy="2285994"/>
        </a:xfrm>
        <a:prstGeom prst="ellipse">
          <a:avLst/>
        </a:prstGeom>
        <a:gradFill rotWithShape="0">
          <a:gsLst>
            <a:gs pos="0">
              <a:schemeClr val="accent4">
                <a:hueOff val="9800891"/>
                <a:satOff val="-40777"/>
                <a:lumOff val="9608"/>
                <a:alphaOff val="0"/>
                <a:satMod val="103000"/>
                <a:lumMod val="102000"/>
                <a:tint val="94000"/>
              </a:schemeClr>
            </a:gs>
            <a:gs pos="50000">
              <a:schemeClr val="accent4">
                <a:hueOff val="9800891"/>
                <a:satOff val="-40777"/>
                <a:lumOff val="9608"/>
                <a:alphaOff val="0"/>
                <a:satMod val="110000"/>
                <a:lumMod val="100000"/>
                <a:shade val="100000"/>
              </a:schemeClr>
            </a:gs>
            <a:gs pos="100000">
              <a:schemeClr val="accent4">
                <a:hueOff val="9800891"/>
                <a:satOff val="-40777"/>
                <a:lumOff val="960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002060"/>
              </a:solidFill>
            </a:rPr>
            <a:t>Fair Trade</a:t>
          </a:r>
          <a:endParaRPr lang="en-US" sz="2800" b="1" kern="1200" dirty="0">
            <a:solidFill>
              <a:srgbClr val="002060"/>
            </a:solidFill>
          </a:endParaRPr>
        </a:p>
      </dsp:txBody>
      <dsp:txXfrm>
        <a:off x="1466890" y="1662318"/>
        <a:ext cx="1616442" cy="161644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B3CDFB-3675-0C4C-AD3B-BF0F8EF58E8A}" type="datetimeFigureOut">
              <a:rPr lang="en-US" smtClean="0"/>
              <a:t>11/11/2019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E275D-46E6-6845-9768-5E921FACCAFF}" type="slidenum">
              <a:rPr lang="en-US" smtClean="0"/>
              <a:t>‹#›</a:t>
            </a:fld>
            <a:endParaRPr lang="en-US"/>
          </a:p>
        </p:txBody>
      </p:sp>
    </p:spTree>
    <p:extLst>
      <p:ext uri="{BB962C8B-B14F-4D97-AF65-F5344CB8AC3E}">
        <p14:creationId xmlns:p14="http://schemas.microsoft.com/office/powerpoint/2010/main" val="518849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65F856-081B-3C49-A313-AE1C320BAEDB}"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14799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5F856-081B-3C49-A313-AE1C320BAEDB}"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758441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5F856-081B-3C49-A313-AE1C320BAEDB}"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45529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5F856-081B-3C49-A313-AE1C320BAEDB}"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329249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65F856-081B-3C49-A313-AE1C320BAEDB}" type="datetimeFigureOut">
              <a:rPr lang="en-US" smtClean="0"/>
              <a:t>11/11/2019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425832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65F856-081B-3C49-A313-AE1C320BAEDB}"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548559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65F856-081B-3C49-A313-AE1C320BAEDB}" type="datetimeFigureOut">
              <a:rPr lang="en-US" smtClean="0"/>
              <a:t>11/11/2019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282643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65F856-081B-3C49-A313-AE1C320BAEDB}" type="datetimeFigureOut">
              <a:rPr lang="en-US" smtClean="0"/>
              <a:t>11/11/2019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954220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65F856-081B-3C49-A313-AE1C320BAEDB}" type="datetimeFigureOut">
              <a:rPr lang="en-US" smtClean="0"/>
              <a:t>11/11/2019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79681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65F856-081B-3C49-A313-AE1C320BAEDB}"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540071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65F856-081B-3C49-A313-AE1C320BAEDB}" type="datetimeFigureOut">
              <a:rPr lang="en-US" smtClean="0"/>
              <a:t>11/11/2019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02C2-DA5A-2C4C-B48D-748C0CADE02F}" type="slidenum">
              <a:rPr lang="en-US" smtClean="0"/>
              <a:t>‹#›</a:t>
            </a:fld>
            <a:endParaRPr lang="en-US"/>
          </a:p>
        </p:txBody>
      </p:sp>
    </p:spTree>
    <p:extLst>
      <p:ext uri="{BB962C8B-B14F-4D97-AF65-F5344CB8AC3E}">
        <p14:creationId xmlns:p14="http://schemas.microsoft.com/office/powerpoint/2010/main" val="172389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56000">
              <a:srgbClr val="92D050"/>
            </a:gs>
            <a:gs pos="83000">
              <a:schemeClr val="accent6">
                <a:lumMod val="75000"/>
              </a:schemeClr>
            </a:gs>
            <a:gs pos="100000">
              <a:schemeClr val="accent6">
                <a:lumMod val="5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5F856-081B-3C49-A313-AE1C320BAEDB}" type="datetimeFigureOut">
              <a:rPr lang="en-US" smtClean="0"/>
              <a:t>11/11/2019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6C02C2-DA5A-2C4C-B48D-748C0CADE02F}" type="slidenum">
              <a:rPr lang="en-US" smtClean="0"/>
              <a:t>‹#›</a:t>
            </a:fld>
            <a:endParaRPr lang="en-US"/>
          </a:p>
        </p:txBody>
      </p:sp>
    </p:spTree>
    <p:extLst>
      <p:ext uri="{BB962C8B-B14F-4D97-AF65-F5344CB8AC3E}">
        <p14:creationId xmlns:p14="http://schemas.microsoft.com/office/powerpoint/2010/main" val="762235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cDAIi6M_M-s&amp;feature=youtu.be" TargetMode="External"/><Relationship Id="rId2" Type="http://schemas.openxmlformats.org/officeDocument/2006/relationships/hyperlink" Target="https://www.youtube.com/watch?v=kYcMmy9Uipw"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dm stofftasche manoma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84121"/>
            <a:ext cx="8371114" cy="418555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r>
              <a:rPr lang="en-US" b="1" dirty="0" err="1" smtClean="0"/>
              <a:t>Fallstudie</a:t>
            </a:r>
            <a:r>
              <a:rPr lang="en-US" b="1" dirty="0" smtClean="0"/>
              <a:t> </a:t>
            </a:r>
            <a:r>
              <a:rPr lang="en-US" b="1" i="1" dirty="0" err="1" smtClean="0"/>
              <a:t>dm</a:t>
            </a:r>
            <a:r>
              <a:rPr lang="en-US" b="1" dirty="0" smtClean="0"/>
              <a:t> &amp; </a:t>
            </a:r>
            <a:r>
              <a:rPr lang="en-US" b="1" i="1" dirty="0" err="1" smtClean="0"/>
              <a:t>Manomama</a:t>
            </a:r>
            <a:endParaRPr lang="en-US" b="1" i="1" dirty="0"/>
          </a:p>
        </p:txBody>
      </p:sp>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1533155375"/>
              </p:ext>
            </p:extLst>
          </p:nvPr>
        </p:nvGraphicFramePr>
        <p:xfrm>
          <a:off x="2324097" y="685798"/>
          <a:ext cx="12368060" cy="6311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6848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grpSp>
        <p:nvGrpSpPr>
          <p:cNvPr id="6" name="Group 5"/>
          <p:cNvGrpSpPr/>
          <p:nvPr/>
        </p:nvGrpSpPr>
        <p:grpSpPr>
          <a:xfrm>
            <a:off x="9845809" y="100153"/>
            <a:ext cx="2285994" cy="2285994"/>
            <a:chOff x="6555459" y="3441712"/>
            <a:chExt cx="2285994" cy="2285994"/>
          </a:xfrm>
        </p:grpSpPr>
        <p:sp>
          <p:nvSpPr>
            <p:cNvPr id="7" name="Oval 6"/>
            <p:cNvSpPr/>
            <p:nvPr/>
          </p:nvSpPr>
          <p:spPr>
            <a:xfrm>
              <a:off x="6555459" y="3441712"/>
              <a:ext cx="2285994" cy="2285994"/>
            </a:xfrm>
            <a:prstGeom prst="ellipse">
              <a:avLst/>
            </a:prstGeom>
          </p:spPr>
          <p:style>
            <a:lnRef idx="0">
              <a:schemeClr val="lt1">
                <a:hueOff val="0"/>
                <a:satOff val="0"/>
                <a:lumOff val="0"/>
                <a:alphaOff val="0"/>
              </a:schemeClr>
            </a:lnRef>
            <a:fillRef idx="3">
              <a:schemeClr val="accent4">
                <a:hueOff val="3266964"/>
                <a:satOff val="-13592"/>
                <a:lumOff val="3203"/>
                <a:alphaOff val="0"/>
              </a:schemeClr>
            </a:fillRef>
            <a:effectRef idx="2">
              <a:schemeClr val="accent4">
                <a:hueOff val="3266964"/>
                <a:satOff val="-13592"/>
                <a:lumOff val="3203"/>
                <a:alphaOff val="0"/>
              </a:schemeClr>
            </a:effectRef>
            <a:fontRef idx="minor">
              <a:schemeClr val="lt1"/>
            </a:fontRef>
          </p:style>
        </p:sp>
        <p:sp>
          <p:nvSpPr>
            <p:cNvPr id="8" name="Oval 4"/>
            <p:cNvSpPr/>
            <p:nvPr/>
          </p:nvSpPr>
          <p:spPr>
            <a:xfrm>
              <a:off x="6890235" y="3776488"/>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Nach-haltigkeit</a:t>
              </a:r>
              <a:endParaRPr lang="en-US" sz="2000" b="1" kern="1200" dirty="0">
                <a:solidFill>
                  <a:srgbClr val="002060"/>
                </a:solidFill>
              </a:endParaRPr>
            </a:p>
          </p:txBody>
        </p:sp>
      </p:grpSp>
      <p:sp>
        <p:nvSpPr>
          <p:cNvPr id="5" name="Content Placeholder 4"/>
          <p:cNvSpPr>
            <a:spLocks noGrp="1"/>
          </p:cNvSpPr>
          <p:nvPr>
            <p:ph idx="1"/>
          </p:nvPr>
        </p:nvSpPr>
        <p:spPr>
          <a:xfrm>
            <a:off x="838199" y="1690688"/>
            <a:ext cx="10418379" cy="4812981"/>
          </a:xfrm>
        </p:spPr>
        <p:txBody>
          <a:bodyPr>
            <a:noAutofit/>
          </a:bodyPr>
          <a:lstStyle/>
          <a:p>
            <a:r>
              <a:rPr lang="de-DE" sz="1400" dirty="0" smtClean="0">
                <a:hlinkClick r:id="rId2"/>
              </a:rPr>
              <a:t>Nachhaltigkeit bei dm</a:t>
            </a:r>
            <a:endParaRPr lang="de-DE" sz="1400" dirty="0" smtClean="0"/>
          </a:p>
          <a:p>
            <a:r>
              <a:rPr lang="de-DE" sz="1400" dirty="0" smtClean="0">
                <a:hlinkClick r:id="rId3"/>
              </a:rPr>
              <a:t>Nachhaltigkeit bei </a:t>
            </a:r>
            <a:r>
              <a:rPr lang="de-DE" sz="1400" dirty="0" err="1" smtClean="0">
                <a:hlinkClick r:id="rId3"/>
              </a:rPr>
              <a:t>Manomama</a:t>
            </a:r>
            <a:endParaRPr lang="de-DE" sz="1400" dirty="0" smtClean="0"/>
          </a:p>
          <a:p>
            <a:pPr marL="0" indent="0">
              <a:buNone/>
            </a:pPr>
            <a:r>
              <a:rPr lang="de-DE" sz="1400" dirty="0" smtClean="0"/>
              <a:t>Wir können die Welt nicht verändern, aber jeden Tag ein bisschen besser machen – das ist das Credo von Sina </a:t>
            </a:r>
            <a:r>
              <a:rPr lang="de-DE" sz="1400" dirty="0" err="1" smtClean="0"/>
              <a:t>Trinkwalder</a:t>
            </a:r>
            <a:r>
              <a:rPr lang="de-DE" sz="1400" dirty="0" smtClean="0"/>
              <a:t> (Jahrgang 1978), der Gründerin von </a:t>
            </a:r>
            <a:r>
              <a:rPr lang="de-DE" sz="1400" dirty="0" err="1" smtClean="0"/>
              <a:t>manomama</a:t>
            </a:r>
            <a:r>
              <a:rPr lang="de-DE" sz="1400" dirty="0" smtClean="0"/>
              <a:t>. (...)</a:t>
            </a:r>
          </a:p>
          <a:p>
            <a:pPr marL="0" indent="0">
              <a:buNone/>
            </a:pPr>
            <a:r>
              <a:rPr lang="de-DE" sz="1400" dirty="0" smtClean="0"/>
              <a:t>Unsere ökosoziale Textilfirma – in dieser Form einzigartig in Deutschland – wurde vor neun Jahren gegründet. Mit Menschen, die auf dem klassischen Arbeitsmarkt wenig bis keine Möglichkeiten haben und schwer vermittelbar sind. Langzeitarbeitslose, Migranten, Ältere, Alleinerziehende, Leute mit Handicap. (...)</a:t>
            </a:r>
          </a:p>
          <a:p>
            <a:pPr marL="0" indent="0">
              <a:buNone/>
            </a:pPr>
            <a:r>
              <a:rPr lang="de-DE" sz="1400" dirty="0" smtClean="0"/>
              <a:t>Wir</a:t>
            </a:r>
          </a:p>
          <a:p>
            <a:r>
              <a:rPr lang="de-DE" sz="1400" dirty="0" smtClean="0"/>
              <a:t>produzieren und verkaufen nur Textilien, die keine schädlichen Chemikalien enthalten</a:t>
            </a:r>
          </a:p>
          <a:p>
            <a:r>
              <a:rPr lang="de-DE" sz="1400" dirty="0" smtClean="0"/>
              <a:t>Nachhaltigkeit in der Produktion: Mitarbeiter bei der Fertigung, Kunden, die ein wert- und nachhaltiges Produkt bekommen, unbefristete Arbeitsverhältnisse, Stundenlöhnen deutlich über dem Mindestlohn, Arbeitsmodelle, die mit Familienleben und individuellen Situationen vereinbar sind</a:t>
            </a:r>
          </a:p>
          <a:p>
            <a:r>
              <a:rPr lang="de-DE" sz="1400" dirty="0" smtClean="0"/>
              <a:t>Transparenz, Fairness, Nachhaltigkeit und den respektvollen Umgang mit Mensch und Umwelt</a:t>
            </a:r>
          </a:p>
          <a:p>
            <a:r>
              <a:rPr lang="de-DE" sz="1400" dirty="0" smtClean="0"/>
              <a:t>ressourcenschonende und menschenfreundliche Textilmanufaktur.</a:t>
            </a:r>
          </a:p>
          <a:p>
            <a:pPr marL="0" indent="0">
              <a:buNone/>
            </a:pPr>
            <a:r>
              <a:rPr lang="de-DE" sz="1400" dirty="0" smtClean="0"/>
              <a:t>Alle Rohstoffe für die Textilien, die wir fertigen und verarbeiten, kommen aus der Region, also einem Radius von ca. 300 km. Einzig die Biobaumwolle nicht, denn sie wächst hier schlichtweg nicht. Deshalb beziehen wir sie aus Tansania und der Türkei, fair angebaut und ökologisch zertifiziert</a:t>
            </a:r>
          </a:p>
          <a:p>
            <a:pPr marL="0" indent="0">
              <a:buNone/>
            </a:pPr>
            <a:r>
              <a:rPr lang="de-DE" sz="1400" dirty="0" smtClean="0"/>
              <a:t>Quelle: </a:t>
            </a:r>
            <a:r>
              <a:rPr lang="de-DE" sz="1400" dirty="0">
                <a:solidFill>
                  <a:schemeClr val="bg1"/>
                </a:solidFill>
              </a:rPr>
              <a:t>https://</a:t>
            </a:r>
            <a:r>
              <a:rPr lang="de-DE" sz="1400" dirty="0" smtClean="0">
                <a:solidFill>
                  <a:schemeClr val="bg1"/>
                </a:solidFill>
              </a:rPr>
              <a:t>www.manomama.de/wir-ueber-uns</a:t>
            </a:r>
          </a:p>
        </p:txBody>
      </p:sp>
    </p:spTree>
    <p:extLst>
      <p:ext uri="{BB962C8B-B14F-4D97-AF65-F5344CB8AC3E}">
        <p14:creationId xmlns:p14="http://schemas.microsoft.com/office/powerpoint/2010/main" val="493516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200" y="1825624"/>
            <a:ext cx="9842500" cy="4587875"/>
          </a:xfrm>
        </p:spPr>
        <p:txBody>
          <a:bodyPr>
            <a:normAutofit fontScale="92500" lnSpcReduction="10000"/>
          </a:bodyPr>
          <a:lstStyle/>
          <a:p>
            <a:pPr marL="0" indent="0">
              <a:buNone/>
            </a:pPr>
            <a:r>
              <a:rPr lang="de-DE" b="1" dirty="0"/>
              <a:t>Die </a:t>
            </a:r>
            <a:r>
              <a:rPr lang="de-DE" b="1" dirty="0" smtClean="0"/>
              <a:t>Entscheidung</a:t>
            </a:r>
            <a:endParaRPr lang="en-US" dirty="0"/>
          </a:p>
          <a:p>
            <a:pPr marL="0" indent="0">
              <a:lnSpc>
                <a:spcPct val="110000"/>
              </a:lnSpc>
              <a:buNone/>
            </a:pPr>
            <a:r>
              <a:rPr lang="de-DE" dirty="0" smtClean="0"/>
              <a:t>Wie </a:t>
            </a:r>
            <a:r>
              <a:rPr lang="de-DE" dirty="0"/>
              <a:t>geht es für Simone weiter? Nach einiger Reflektion über die Stofftasche und deren veränderte Produktionsbedingungen steht sie vor einer wichtigen Entscheidung: Soll sie ihr Praktikum bei DM abbrechen oder </a:t>
            </a:r>
            <a:r>
              <a:rPr lang="de-DE" dirty="0" smtClean="0"/>
              <a:t>absolviert </a:t>
            </a:r>
            <a:r>
              <a:rPr lang="de-DE" dirty="0"/>
              <a:t>sie </a:t>
            </a:r>
            <a:r>
              <a:rPr lang="de-DE" dirty="0" smtClean="0"/>
              <a:t>es trotz </a:t>
            </a:r>
            <a:r>
              <a:rPr lang="de-DE" dirty="0"/>
              <a:t>allem? </a:t>
            </a:r>
            <a:endParaRPr lang="de-DE" dirty="0" smtClean="0"/>
          </a:p>
          <a:p>
            <a:pPr marL="0" indent="0">
              <a:lnSpc>
                <a:spcPct val="110000"/>
              </a:lnSpc>
              <a:buNone/>
            </a:pPr>
            <a:r>
              <a:rPr lang="de-DE" dirty="0" smtClean="0"/>
              <a:t>Verträgt </a:t>
            </a:r>
            <a:r>
              <a:rPr lang="de-DE" dirty="0"/>
              <a:t>sich die Firmenentscheidung mit ihren persönlichen Werten? Was spricht dafür, was spricht dagegen, </a:t>
            </a:r>
            <a:r>
              <a:rPr lang="de-DE" dirty="0" smtClean="0"/>
              <a:t>das </a:t>
            </a:r>
            <a:r>
              <a:rPr lang="de-DE" dirty="0"/>
              <a:t>Praktikum abzubrechen? Welche Alternativen hat sie? </a:t>
            </a:r>
            <a:endParaRPr lang="en-US" dirty="0"/>
          </a:p>
          <a:p>
            <a:pPr>
              <a:lnSpc>
                <a:spcPct val="110000"/>
              </a:lnSpc>
            </a:pPr>
            <a:r>
              <a:rPr lang="de-DE" dirty="0"/>
              <a:t>Bereitet für Donnerstag eure Präsentation vor, in der ihr Pro-und-Contra erläutert!</a:t>
            </a:r>
            <a:endParaRPr lang="en-US" dirty="0"/>
          </a:p>
          <a:p>
            <a:endParaRPr lang="en-US" dirty="0"/>
          </a:p>
        </p:txBody>
      </p:sp>
      <p:grpSp>
        <p:nvGrpSpPr>
          <p:cNvPr id="6" name="Group 5"/>
          <p:cNvGrpSpPr/>
          <p:nvPr/>
        </p:nvGrpSpPr>
        <p:grpSpPr>
          <a:xfrm>
            <a:off x="9334503" y="365125"/>
            <a:ext cx="2285994" cy="2285994"/>
            <a:chOff x="6555459" y="3441712"/>
            <a:chExt cx="2285994" cy="2285994"/>
          </a:xfrm>
        </p:grpSpPr>
        <p:sp>
          <p:nvSpPr>
            <p:cNvPr id="7" name="Oval 6"/>
            <p:cNvSpPr/>
            <p:nvPr/>
          </p:nvSpPr>
          <p:spPr>
            <a:xfrm>
              <a:off x="6555459" y="3441712"/>
              <a:ext cx="2285994" cy="2285994"/>
            </a:xfrm>
            <a:prstGeom prst="ellipse">
              <a:avLst/>
            </a:prstGeom>
            <a:solidFill>
              <a:srgbClr val="FFFF00"/>
            </a:solidFill>
          </p:spPr>
          <p:style>
            <a:lnRef idx="0">
              <a:schemeClr val="lt1">
                <a:hueOff val="0"/>
                <a:satOff val="0"/>
                <a:lumOff val="0"/>
                <a:alphaOff val="0"/>
              </a:schemeClr>
            </a:lnRef>
            <a:fillRef idx="3">
              <a:schemeClr val="accent4">
                <a:hueOff val="3266964"/>
                <a:satOff val="-13592"/>
                <a:lumOff val="3203"/>
                <a:alphaOff val="0"/>
              </a:schemeClr>
            </a:fillRef>
            <a:effectRef idx="2">
              <a:schemeClr val="accent4">
                <a:hueOff val="3266964"/>
                <a:satOff val="-13592"/>
                <a:lumOff val="3203"/>
                <a:alphaOff val="0"/>
              </a:schemeClr>
            </a:effectRef>
            <a:fontRef idx="minor">
              <a:schemeClr val="lt1"/>
            </a:fontRef>
          </p:style>
        </p:sp>
        <p:sp>
          <p:nvSpPr>
            <p:cNvPr id="8" name="Oval 4"/>
            <p:cNvSpPr/>
            <p:nvPr/>
          </p:nvSpPr>
          <p:spPr>
            <a:xfrm>
              <a:off x="6890235" y="3776488"/>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002060"/>
                  </a:solidFill>
                </a:rPr>
                <a:t>Und nun?</a:t>
              </a:r>
              <a:endParaRPr lang="en-US" sz="2000" b="1" kern="1200" dirty="0">
                <a:solidFill>
                  <a:srgbClr val="002060"/>
                </a:solidFill>
              </a:endParaRPr>
            </a:p>
          </p:txBody>
        </p:sp>
      </p:grpSp>
    </p:spTree>
    <p:extLst>
      <p:ext uri="{BB962C8B-B14F-4D97-AF65-F5344CB8AC3E}">
        <p14:creationId xmlns:p14="http://schemas.microsoft.com/office/powerpoint/2010/main" val="514591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200" y="2768599"/>
            <a:ext cx="10515600" cy="3408363"/>
          </a:xfrm>
        </p:spPr>
        <p:txBody>
          <a:bodyPr/>
          <a:lstStyle/>
          <a:p>
            <a:r>
              <a:rPr lang="en-US" dirty="0" smtClean="0"/>
              <a:t>Was </a:t>
            </a:r>
            <a:r>
              <a:rPr lang="en-US" dirty="0" err="1" smtClean="0"/>
              <a:t>bedeutet</a:t>
            </a:r>
            <a:r>
              <a:rPr lang="en-US" dirty="0" smtClean="0"/>
              <a:t> Fairtrade? Was </a:t>
            </a:r>
            <a:r>
              <a:rPr lang="en-US" dirty="0" err="1" smtClean="0"/>
              <a:t>fällt</a:t>
            </a:r>
            <a:r>
              <a:rPr lang="en-US" dirty="0" smtClean="0"/>
              <a:t> </a:t>
            </a:r>
            <a:r>
              <a:rPr lang="en-US" dirty="0" err="1" smtClean="0"/>
              <a:t>euch</a:t>
            </a:r>
            <a:r>
              <a:rPr lang="en-US" dirty="0" smtClean="0"/>
              <a:t> </a:t>
            </a:r>
            <a:r>
              <a:rPr lang="en-US" dirty="0" err="1" smtClean="0"/>
              <a:t>dazu</a:t>
            </a:r>
            <a:r>
              <a:rPr lang="en-US" dirty="0" smtClean="0"/>
              <a:t> </a:t>
            </a:r>
            <a:r>
              <a:rPr lang="en-US" dirty="0" err="1" smtClean="0"/>
              <a:t>ein</a:t>
            </a:r>
            <a:r>
              <a:rPr lang="en-US" dirty="0" smtClean="0"/>
              <a:t>? </a:t>
            </a:r>
          </a:p>
          <a:p>
            <a:r>
              <a:rPr lang="en-US" dirty="0" err="1" smtClean="0"/>
              <a:t>Wie</a:t>
            </a:r>
            <a:r>
              <a:rPr lang="en-US" dirty="0" smtClean="0"/>
              <a:t> </a:t>
            </a:r>
            <a:r>
              <a:rPr lang="en-US" dirty="0" err="1" smtClean="0"/>
              <a:t>werden</a:t>
            </a:r>
            <a:r>
              <a:rPr lang="en-US" dirty="0" smtClean="0"/>
              <a:t> Fairtrade </a:t>
            </a:r>
            <a:r>
              <a:rPr lang="en-US" dirty="0" err="1" smtClean="0"/>
              <a:t>Produkte</a:t>
            </a:r>
            <a:r>
              <a:rPr lang="en-US" dirty="0" smtClean="0"/>
              <a:t> </a:t>
            </a:r>
            <a:r>
              <a:rPr lang="en-US" dirty="0" err="1" smtClean="0"/>
              <a:t>gekennzeichnet</a:t>
            </a:r>
            <a:endParaRPr lang="en-US" dirty="0" smtClean="0"/>
          </a:p>
          <a:p>
            <a:pPr indent="0">
              <a:buNone/>
            </a:pPr>
            <a:r>
              <a:rPr lang="en-US" dirty="0" smtClean="0"/>
              <a:t>und </a:t>
            </a:r>
            <a:r>
              <a:rPr lang="en-US" dirty="0" err="1" smtClean="0"/>
              <a:t>kontrolliert</a:t>
            </a:r>
            <a:r>
              <a:rPr lang="en-US" dirty="0" smtClean="0"/>
              <a:t>?</a:t>
            </a:r>
          </a:p>
          <a:p>
            <a:r>
              <a:rPr lang="en-US" dirty="0" smtClean="0"/>
              <a:t>Was </a:t>
            </a:r>
            <a:r>
              <a:rPr lang="en-US" dirty="0" err="1" smtClean="0"/>
              <a:t>ist</a:t>
            </a:r>
            <a:r>
              <a:rPr lang="en-US" dirty="0" smtClean="0"/>
              <a:t> </a:t>
            </a:r>
            <a:r>
              <a:rPr lang="en-US" dirty="0" err="1" smtClean="0"/>
              <a:t>für</a:t>
            </a:r>
            <a:r>
              <a:rPr lang="en-US" dirty="0" smtClean="0"/>
              <a:t> Fairtrade </a:t>
            </a:r>
            <a:r>
              <a:rPr lang="en-US" dirty="0" err="1" smtClean="0"/>
              <a:t>wichtig</a:t>
            </a:r>
            <a:r>
              <a:rPr lang="en-US" dirty="0" smtClean="0"/>
              <a:t>?</a:t>
            </a:r>
          </a:p>
          <a:p>
            <a:r>
              <a:rPr lang="en-US" dirty="0" err="1" smtClean="0"/>
              <a:t>Kennt</a:t>
            </a:r>
            <a:r>
              <a:rPr lang="en-US" dirty="0" smtClean="0"/>
              <a:t> </a:t>
            </a:r>
            <a:r>
              <a:rPr lang="en-US" dirty="0" err="1" smtClean="0"/>
              <a:t>ihr</a:t>
            </a:r>
            <a:r>
              <a:rPr lang="en-US" dirty="0" smtClean="0"/>
              <a:t> </a:t>
            </a:r>
            <a:r>
              <a:rPr lang="en-US" dirty="0" err="1" smtClean="0"/>
              <a:t>Firmen</a:t>
            </a:r>
            <a:r>
              <a:rPr lang="en-US" dirty="0" smtClean="0"/>
              <a:t>, die Fairtrade </a:t>
            </a:r>
            <a:r>
              <a:rPr lang="en-US" dirty="0" err="1" smtClean="0"/>
              <a:t>betreiben</a:t>
            </a:r>
            <a:r>
              <a:rPr lang="en-US" dirty="0" smtClean="0"/>
              <a:t>?</a:t>
            </a:r>
            <a:endParaRPr lang="en-US" dirty="0"/>
          </a:p>
        </p:txBody>
      </p:sp>
      <p:grpSp>
        <p:nvGrpSpPr>
          <p:cNvPr id="6" name="Group 5"/>
          <p:cNvGrpSpPr/>
          <p:nvPr/>
        </p:nvGrpSpPr>
        <p:grpSpPr>
          <a:xfrm>
            <a:off x="8445503" y="2858297"/>
            <a:ext cx="2285994" cy="2285994"/>
            <a:chOff x="1132114" y="1327542"/>
            <a:chExt cx="2285994" cy="2285994"/>
          </a:xfrm>
        </p:grpSpPr>
        <p:sp>
          <p:nvSpPr>
            <p:cNvPr id="7" name="Oval 6"/>
            <p:cNvSpPr/>
            <p:nvPr/>
          </p:nvSpPr>
          <p:spPr>
            <a:xfrm>
              <a:off x="1132114" y="1327542"/>
              <a:ext cx="2285994" cy="2285994"/>
            </a:xfrm>
            <a:prstGeom prst="ellipse">
              <a:avLst/>
            </a:prstGeom>
          </p:spPr>
          <p:style>
            <a:lnRef idx="0">
              <a:schemeClr val="lt1">
                <a:hueOff val="0"/>
                <a:satOff val="0"/>
                <a:lumOff val="0"/>
                <a:alphaOff val="0"/>
              </a:schemeClr>
            </a:lnRef>
            <a:fillRef idx="3">
              <a:schemeClr val="accent4">
                <a:hueOff val="9800891"/>
                <a:satOff val="-40777"/>
                <a:lumOff val="9608"/>
                <a:alphaOff val="0"/>
              </a:schemeClr>
            </a:fillRef>
            <a:effectRef idx="2">
              <a:schemeClr val="accent4">
                <a:hueOff val="9800891"/>
                <a:satOff val="-40777"/>
                <a:lumOff val="9608"/>
                <a:alphaOff val="0"/>
              </a:schemeClr>
            </a:effectRef>
            <a:fontRef idx="minor">
              <a:schemeClr val="lt1"/>
            </a:fontRef>
          </p:style>
        </p:sp>
        <p:sp>
          <p:nvSpPr>
            <p:cNvPr id="8" name="Oval 4"/>
            <p:cNvSpPr/>
            <p:nvPr/>
          </p:nvSpPr>
          <p:spPr>
            <a:xfrm>
              <a:off x="1466890" y="1662318"/>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002060"/>
                  </a:solidFill>
                </a:rPr>
                <a:t>Fairtrade</a:t>
              </a:r>
              <a:endParaRPr lang="en-US" sz="2800" b="1" kern="1200" dirty="0">
                <a:solidFill>
                  <a:srgbClr val="002060"/>
                </a:solidFill>
              </a:endParaRPr>
            </a:p>
          </p:txBody>
        </p:sp>
      </p:grpSp>
    </p:spTree>
    <p:extLst>
      <p:ext uri="{BB962C8B-B14F-4D97-AF65-F5344CB8AC3E}">
        <p14:creationId xmlns:p14="http://schemas.microsoft.com/office/powerpoint/2010/main" val="2013028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200" y="1690688"/>
            <a:ext cx="10515600" cy="4486275"/>
          </a:xfrm>
        </p:spPr>
        <p:txBody>
          <a:bodyPr/>
          <a:lstStyle/>
          <a:p>
            <a:endParaRPr lang="en-US" dirty="0"/>
          </a:p>
        </p:txBody>
      </p:sp>
      <p:pic>
        <p:nvPicPr>
          <p:cNvPr id="6" name="Picture 2" descr="mage result for was ist fair tra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586706"/>
            <a:ext cx="3014272" cy="30142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forum-fairer-handel.de/fileadmin/_processed_/6/8/csm_2017_fairer-handel_3-saeulen_website_f8eb9116d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5913" y="1282699"/>
            <a:ext cx="6861175" cy="5395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6511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200" y="2858297"/>
            <a:ext cx="10515600" cy="3318666"/>
          </a:xfrm>
        </p:spPr>
        <p:txBody>
          <a:bodyPr/>
          <a:lstStyle/>
          <a:p>
            <a:r>
              <a:rPr lang="en-US" dirty="0" smtClean="0"/>
              <a:t>Was </a:t>
            </a:r>
            <a:r>
              <a:rPr lang="en-US" dirty="0" err="1" smtClean="0"/>
              <a:t>bedeutet</a:t>
            </a:r>
            <a:r>
              <a:rPr lang="en-US" dirty="0" smtClean="0"/>
              <a:t> </a:t>
            </a:r>
            <a:r>
              <a:rPr lang="en-US" dirty="0" err="1" smtClean="0"/>
              <a:t>Entwicklungshilfe</a:t>
            </a:r>
            <a:r>
              <a:rPr lang="en-US" dirty="0" smtClean="0"/>
              <a:t>?</a:t>
            </a:r>
          </a:p>
          <a:p>
            <a:r>
              <a:rPr lang="en-US" dirty="0" smtClean="0"/>
              <a:t>Wo </a:t>
            </a:r>
            <a:r>
              <a:rPr lang="en-US" dirty="0" err="1" smtClean="0"/>
              <a:t>wird</a:t>
            </a:r>
            <a:r>
              <a:rPr lang="en-US" dirty="0" smtClean="0"/>
              <a:t> </a:t>
            </a:r>
            <a:r>
              <a:rPr lang="en-US" dirty="0" err="1" smtClean="0"/>
              <a:t>Entwicklungshilfe</a:t>
            </a:r>
            <a:r>
              <a:rPr lang="en-US" dirty="0" smtClean="0"/>
              <a:t> </a:t>
            </a:r>
            <a:r>
              <a:rPr lang="en-US" dirty="0" err="1" smtClean="0"/>
              <a:t>benötigt</a:t>
            </a:r>
            <a:r>
              <a:rPr lang="en-US" dirty="0" smtClean="0"/>
              <a:t>? </a:t>
            </a:r>
          </a:p>
          <a:p>
            <a:r>
              <a:rPr lang="en-US" dirty="0" err="1" smtClean="0"/>
              <a:t>Wer</a:t>
            </a:r>
            <a:r>
              <a:rPr lang="en-US" dirty="0" smtClean="0"/>
              <a:t> </a:t>
            </a:r>
            <a:r>
              <a:rPr lang="en-US" dirty="0" err="1" smtClean="0"/>
              <a:t>leistet</a:t>
            </a:r>
            <a:r>
              <a:rPr lang="en-US" dirty="0" smtClean="0"/>
              <a:t> </a:t>
            </a:r>
            <a:r>
              <a:rPr lang="en-US" dirty="0" err="1" smtClean="0"/>
              <a:t>Hilfe</a:t>
            </a:r>
            <a:r>
              <a:rPr lang="en-US" dirty="0" smtClean="0"/>
              <a:t>?</a:t>
            </a:r>
          </a:p>
          <a:p>
            <a:r>
              <a:rPr lang="en-US" dirty="0" err="1" smtClean="0"/>
              <a:t>Wie</a:t>
            </a:r>
            <a:r>
              <a:rPr lang="en-US" dirty="0" smtClean="0"/>
              <a:t> </a:t>
            </a:r>
            <a:r>
              <a:rPr lang="en-US" dirty="0" err="1" smtClean="0"/>
              <a:t>kann</a:t>
            </a:r>
            <a:r>
              <a:rPr lang="en-US" dirty="0" smtClean="0"/>
              <a:t> </a:t>
            </a:r>
            <a:r>
              <a:rPr lang="en-US" dirty="0" err="1" smtClean="0"/>
              <a:t>Entwicklungshilfe</a:t>
            </a:r>
            <a:r>
              <a:rPr lang="en-US" dirty="0" smtClean="0"/>
              <a:t> </a:t>
            </a:r>
            <a:r>
              <a:rPr lang="en-US" dirty="0" err="1" smtClean="0"/>
              <a:t>aussehen</a:t>
            </a:r>
            <a:r>
              <a:rPr lang="en-US" dirty="0" smtClean="0"/>
              <a:t>?</a:t>
            </a:r>
            <a:endParaRPr lang="en-US" dirty="0"/>
          </a:p>
        </p:txBody>
      </p:sp>
      <p:grpSp>
        <p:nvGrpSpPr>
          <p:cNvPr id="6" name="Group 5"/>
          <p:cNvGrpSpPr/>
          <p:nvPr/>
        </p:nvGrpSpPr>
        <p:grpSpPr>
          <a:xfrm>
            <a:off x="8699503" y="2858297"/>
            <a:ext cx="2285994" cy="2285994"/>
            <a:chOff x="2971267" y="3992198"/>
            <a:chExt cx="2285994" cy="2285994"/>
          </a:xfrm>
        </p:grpSpPr>
        <p:sp>
          <p:nvSpPr>
            <p:cNvPr id="7" name="Oval 6"/>
            <p:cNvSpPr/>
            <p:nvPr/>
          </p:nvSpPr>
          <p:spPr>
            <a:xfrm>
              <a:off x="2971267" y="3992198"/>
              <a:ext cx="2285994" cy="2285994"/>
            </a:xfrm>
            <a:prstGeom prst="ellipse">
              <a:avLst/>
            </a:prstGeom>
          </p:spPr>
          <p:style>
            <a:lnRef idx="0">
              <a:schemeClr val="lt1">
                <a:hueOff val="0"/>
                <a:satOff val="0"/>
                <a:lumOff val="0"/>
                <a:alphaOff val="0"/>
              </a:schemeClr>
            </a:lnRef>
            <a:fillRef idx="3">
              <a:schemeClr val="accent4">
                <a:hueOff val="6533927"/>
                <a:satOff val="-27185"/>
                <a:lumOff val="6405"/>
                <a:alphaOff val="0"/>
              </a:schemeClr>
            </a:fillRef>
            <a:effectRef idx="2">
              <a:schemeClr val="accent4">
                <a:hueOff val="6533927"/>
                <a:satOff val="-27185"/>
                <a:lumOff val="6405"/>
                <a:alphaOff val="0"/>
              </a:schemeClr>
            </a:effectRef>
            <a:fontRef idx="minor">
              <a:schemeClr val="lt1"/>
            </a:fontRef>
          </p:style>
        </p:sp>
        <p:sp>
          <p:nvSpPr>
            <p:cNvPr id="8" name="Oval 4"/>
            <p:cNvSpPr/>
            <p:nvPr/>
          </p:nvSpPr>
          <p:spPr>
            <a:xfrm>
              <a:off x="3306043" y="4326974"/>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Entwick-lungshilfe</a:t>
              </a:r>
              <a:endParaRPr lang="en-US" sz="2100" b="1" kern="1200" dirty="0">
                <a:solidFill>
                  <a:srgbClr val="002060"/>
                </a:solidFill>
              </a:endParaRPr>
            </a:p>
          </p:txBody>
        </p:sp>
      </p:grpSp>
    </p:spTree>
    <p:extLst>
      <p:ext uri="{BB962C8B-B14F-4D97-AF65-F5344CB8AC3E}">
        <p14:creationId xmlns:p14="http://schemas.microsoft.com/office/powerpoint/2010/main" val="1519481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199" y="1511300"/>
            <a:ext cx="7622816" cy="5114352"/>
          </a:xfrm>
        </p:spPr>
        <p:txBody>
          <a:bodyPr>
            <a:noAutofit/>
          </a:bodyPr>
          <a:lstStyle/>
          <a:p>
            <a:pPr>
              <a:lnSpc>
                <a:spcPct val="160000"/>
              </a:lnSpc>
            </a:pPr>
            <a:r>
              <a:rPr lang="en-US" sz="2000" dirty="0" err="1"/>
              <a:t>Welche</a:t>
            </a:r>
            <a:r>
              <a:rPr lang="en-US" sz="2000" dirty="0"/>
              <a:t> </a:t>
            </a:r>
            <a:r>
              <a:rPr lang="en-US" sz="2000" dirty="0" err="1"/>
              <a:t>Arten</a:t>
            </a:r>
            <a:r>
              <a:rPr lang="en-US" sz="2000" dirty="0"/>
              <a:t> von </a:t>
            </a:r>
            <a:r>
              <a:rPr lang="en-US" sz="2000" dirty="0" err="1"/>
              <a:t>Entwicklungshilfe</a:t>
            </a:r>
            <a:r>
              <a:rPr lang="en-US" sz="2000" dirty="0"/>
              <a:t> </a:t>
            </a:r>
            <a:r>
              <a:rPr lang="en-US" sz="2000" dirty="0" err="1"/>
              <a:t>gibt</a:t>
            </a:r>
            <a:r>
              <a:rPr lang="en-US" sz="2000" dirty="0"/>
              <a:t> </a:t>
            </a:r>
            <a:r>
              <a:rPr lang="en-US" sz="2000" dirty="0" err="1"/>
              <a:t>es</a:t>
            </a:r>
            <a:r>
              <a:rPr lang="en-US" sz="2000" dirty="0"/>
              <a:t>?</a:t>
            </a:r>
          </a:p>
          <a:p>
            <a:pPr marL="457200" lvl="1">
              <a:lnSpc>
                <a:spcPct val="160000"/>
              </a:lnSpc>
            </a:pPr>
            <a:r>
              <a:rPr lang="en-US" sz="1800" b="1" dirty="0" err="1"/>
              <a:t>Finanzielle</a:t>
            </a:r>
            <a:r>
              <a:rPr lang="en-US" sz="1800" b="1" dirty="0"/>
              <a:t> </a:t>
            </a:r>
            <a:r>
              <a:rPr lang="en-US" sz="1800" b="1" dirty="0" err="1"/>
              <a:t>Hilfe</a:t>
            </a:r>
            <a:r>
              <a:rPr lang="en-US" sz="1800" b="1" dirty="0"/>
              <a:t>: </a:t>
            </a:r>
            <a:r>
              <a:rPr lang="en-US" sz="1800" dirty="0" err="1"/>
              <a:t>für</a:t>
            </a:r>
            <a:r>
              <a:rPr lang="en-US" sz="1800" dirty="0"/>
              <a:t> </a:t>
            </a:r>
            <a:r>
              <a:rPr lang="en-US" sz="1800" dirty="0" err="1"/>
              <a:t>Projekte</a:t>
            </a:r>
            <a:r>
              <a:rPr lang="en-US" sz="1800" dirty="0"/>
              <a:t> </a:t>
            </a:r>
            <a:r>
              <a:rPr lang="en-US" sz="1800" dirty="0" err="1"/>
              <a:t>zur</a:t>
            </a:r>
            <a:r>
              <a:rPr lang="en-US" sz="1800" dirty="0"/>
              <a:t> </a:t>
            </a:r>
            <a:r>
              <a:rPr lang="en-US" sz="1800" dirty="0" err="1" smtClean="0"/>
              <a:t>Entwicklung</a:t>
            </a:r>
            <a:r>
              <a:rPr lang="en-US" sz="1800" dirty="0" smtClean="0"/>
              <a:t> </a:t>
            </a:r>
            <a:r>
              <a:rPr lang="en-US" sz="1800" dirty="0"/>
              <a:t>der </a:t>
            </a:r>
            <a:r>
              <a:rPr lang="en-US" sz="1800" dirty="0" err="1" smtClean="0"/>
              <a:t>Infrastruktur</a:t>
            </a:r>
            <a:r>
              <a:rPr lang="en-US" sz="1800" dirty="0" smtClean="0"/>
              <a:t>, </a:t>
            </a:r>
            <a:r>
              <a:rPr lang="en-US" sz="1800" dirty="0" err="1"/>
              <a:t>Bildung</a:t>
            </a:r>
            <a:r>
              <a:rPr lang="en-US" sz="1800" dirty="0"/>
              <a:t> </a:t>
            </a:r>
            <a:r>
              <a:rPr lang="en-US" sz="1800" dirty="0" err="1"/>
              <a:t>oder</a:t>
            </a:r>
            <a:r>
              <a:rPr lang="en-US" sz="1800" dirty="0"/>
              <a:t> </a:t>
            </a:r>
            <a:r>
              <a:rPr lang="en-US" sz="1800" dirty="0" err="1"/>
              <a:t>andere</a:t>
            </a:r>
            <a:r>
              <a:rPr lang="en-US" sz="1800" dirty="0"/>
              <a:t> </a:t>
            </a:r>
            <a:r>
              <a:rPr lang="en-US" sz="1800" dirty="0" err="1"/>
              <a:t>Sektoren</a:t>
            </a:r>
            <a:r>
              <a:rPr lang="en-US" sz="1800" dirty="0"/>
              <a:t>, die </a:t>
            </a:r>
            <a:r>
              <a:rPr lang="en-US" sz="1800" dirty="0" err="1"/>
              <a:t>Banken</a:t>
            </a:r>
            <a:r>
              <a:rPr lang="en-US" sz="1800" dirty="0"/>
              <a:t> </a:t>
            </a:r>
            <a:r>
              <a:rPr lang="en-US" sz="1800" dirty="0" err="1"/>
              <a:t>nicht</a:t>
            </a:r>
            <a:r>
              <a:rPr lang="en-US" sz="1800" dirty="0"/>
              <a:t> </a:t>
            </a:r>
            <a:r>
              <a:rPr lang="en-US" sz="1800" dirty="0" err="1"/>
              <a:t>geben</a:t>
            </a:r>
            <a:r>
              <a:rPr lang="en-US" sz="1800" dirty="0"/>
              <a:t> </a:t>
            </a:r>
            <a:r>
              <a:rPr lang="en-US" sz="1800" dirty="0" err="1"/>
              <a:t>würden</a:t>
            </a:r>
            <a:endParaRPr lang="en-US" sz="1800" dirty="0"/>
          </a:p>
          <a:p>
            <a:pPr marL="457200" lvl="1">
              <a:lnSpc>
                <a:spcPct val="160000"/>
              </a:lnSpc>
            </a:pPr>
            <a:r>
              <a:rPr lang="en-US" sz="1800" b="1" dirty="0" err="1"/>
              <a:t>Technische</a:t>
            </a:r>
            <a:r>
              <a:rPr lang="en-US" sz="1800" b="1" dirty="0"/>
              <a:t> </a:t>
            </a:r>
            <a:r>
              <a:rPr lang="en-US" sz="1800" b="1" dirty="0" err="1"/>
              <a:t>Hilfen</a:t>
            </a:r>
            <a:r>
              <a:rPr lang="en-US" sz="1800" dirty="0"/>
              <a:t>: </a:t>
            </a:r>
            <a:r>
              <a:rPr lang="en-US" sz="1800" dirty="0" err="1"/>
              <a:t>Lieferung</a:t>
            </a:r>
            <a:r>
              <a:rPr lang="en-US" sz="1800" dirty="0"/>
              <a:t> von </a:t>
            </a:r>
            <a:r>
              <a:rPr lang="en-US" sz="1800" dirty="0" err="1"/>
              <a:t>Gütern</a:t>
            </a:r>
            <a:r>
              <a:rPr lang="en-US" sz="1800" dirty="0"/>
              <a:t> und </a:t>
            </a:r>
            <a:r>
              <a:rPr lang="en-US" sz="1800" dirty="0" err="1"/>
              <a:t>Dienstleistungen</a:t>
            </a:r>
            <a:r>
              <a:rPr lang="en-US" sz="1800" dirty="0"/>
              <a:t> </a:t>
            </a:r>
            <a:r>
              <a:rPr lang="en-US" sz="1800" dirty="0" err="1"/>
              <a:t>für</a:t>
            </a:r>
            <a:r>
              <a:rPr lang="en-US" sz="1800" dirty="0"/>
              <a:t> </a:t>
            </a:r>
            <a:r>
              <a:rPr lang="en-US" sz="1800" dirty="0" err="1" smtClean="0"/>
              <a:t>ein</a:t>
            </a:r>
            <a:r>
              <a:rPr lang="en-US" sz="1800" dirty="0" smtClean="0"/>
              <a:t> </a:t>
            </a:r>
            <a:r>
              <a:rPr lang="en-US" sz="1800" dirty="0" err="1"/>
              <a:t>Projekt</a:t>
            </a:r>
            <a:r>
              <a:rPr lang="en-US" sz="1800" dirty="0"/>
              <a:t>, die </a:t>
            </a:r>
            <a:r>
              <a:rPr lang="en-US" sz="1800" dirty="0" err="1"/>
              <a:t>nicht</a:t>
            </a:r>
            <a:r>
              <a:rPr lang="en-US" sz="1800" dirty="0"/>
              <a:t> </a:t>
            </a:r>
            <a:r>
              <a:rPr lang="en-US" sz="1800" dirty="0" err="1"/>
              <a:t>zurückgegeben</a:t>
            </a:r>
            <a:r>
              <a:rPr lang="en-US" sz="1800" dirty="0"/>
              <a:t> </a:t>
            </a:r>
            <a:r>
              <a:rPr lang="en-US" sz="1800" dirty="0" err="1"/>
              <a:t>werden</a:t>
            </a:r>
            <a:r>
              <a:rPr lang="en-US" sz="1800" dirty="0"/>
              <a:t> </a:t>
            </a:r>
            <a:r>
              <a:rPr lang="en-US" sz="1800" dirty="0" err="1"/>
              <a:t>müssen</a:t>
            </a:r>
            <a:endParaRPr lang="en-US" sz="1800" dirty="0"/>
          </a:p>
          <a:p>
            <a:pPr marL="457200" lvl="1">
              <a:lnSpc>
                <a:spcPct val="160000"/>
              </a:lnSpc>
            </a:pPr>
            <a:r>
              <a:rPr lang="en-US" sz="1800" b="1" dirty="0" err="1"/>
              <a:t>Andere</a:t>
            </a:r>
            <a:r>
              <a:rPr lang="en-US" sz="1800" b="1" dirty="0"/>
              <a:t> </a:t>
            </a:r>
            <a:r>
              <a:rPr lang="en-US" sz="1800" b="1" dirty="0" err="1"/>
              <a:t>Hilfen</a:t>
            </a:r>
            <a:r>
              <a:rPr lang="en-US" sz="1800" b="1" dirty="0"/>
              <a:t>: </a:t>
            </a:r>
            <a:r>
              <a:rPr lang="en-US" sz="1800" dirty="0" err="1"/>
              <a:t>Lebensmittel</a:t>
            </a:r>
            <a:r>
              <a:rPr lang="en-US" sz="1800" dirty="0"/>
              <a:t>, </a:t>
            </a:r>
            <a:r>
              <a:rPr lang="en-US" sz="1800" dirty="0" err="1"/>
              <a:t>Krankenversorgung</a:t>
            </a:r>
            <a:r>
              <a:rPr lang="en-US" sz="1800" dirty="0"/>
              <a:t> und </a:t>
            </a:r>
            <a:r>
              <a:rPr lang="en-US" sz="1800" dirty="0" err="1"/>
              <a:t>Bildungshilfe</a:t>
            </a:r>
            <a:r>
              <a:rPr lang="en-US" sz="1800" dirty="0"/>
              <a:t>. </a:t>
            </a:r>
            <a:r>
              <a:rPr lang="en-US" sz="1800" dirty="0" err="1"/>
              <a:t>Oftmals</a:t>
            </a:r>
            <a:r>
              <a:rPr lang="en-US" sz="1800" dirty="0"/>
              <a:t> von NGO's und </a:t>
            </a:r>
            <a:r>
              <a:rPr lang="en-US" sz="1800" dirty="0" err="1"/>
              <a:t>Kirchen</a:t>
            </a:r>
            <a:r>
              <a:rPr lang="en-US" sz="1800" dirty="0"/>
              <a:t>.</a:t>
            </a:r>
          </a:p>
          <a:p>
            <a:pPr marL="457200" lvl="1">
              <a:lnSpc>
                <a:spcPct val="160000"/>
              </a:lnSpc>
            </a:pPr>
            <a:r>
              <a:rPr lang="en-US" sz="1800" dirty="0"/>
              <a:t>Official Development Assistance (ODA) </a:t>
            </a:r>
            <a:r>
              <a:rPr lang="en-US" sz="1800" dirty="0" err="1" smtClean="0"/>
              <a:t>Kategorien</a:t>
            </a:r>
            <a:r>
              <a:rPr lang="en-US" sz="1800" dirty="0" smtClean="0"/>
              <a:t>:</a:t>
            </a:r>
            <a:endParaRPr lang="en-US" sz="1800" dirty="0"/>
          </a:p>
          <a:p>
            <a:pPr marL="736600" lvl="2">
              <a:lnSpc>
                <a:spcPct val="160000"/>
              </a:lnSpc>
            </a:pPr>
            <a:r>
              <a:rPr lang="en-US" sz="1600" b="1" dirty="0" err="1"/>
              <a:t>Bilaterale</a:t>
            </a:r>
            <a:r>
              <a:rPr lang="en-US" sz="1600" b="1" dirty="0"/>
              <a:t> </a:t>
            </a:r>
            <a:r>
              <a:rPr lang="en-US" sz="1600" b="1" dirty="0" err="1"/>
              <a:t>Entwicklungshilfe</a:t>
            </a:r>
            <a:r>
              <a:rPr lang="en-US" sz="1600" b="1" dirty="0"/>
              <a:t>: </a:t>
            </a:r>
            <a:r>
              <a:rPr lang="en-US" sz="1600" dirty="0"/>
              <a:t>von </a:t>
            </a:r>
            <a:r>
              <a:rPr lang="en-US" sz="1600" dirty="0" err="1"/>
              <a:t>einem</a:t>
            </a:r>
            <a:r>
              <a:rPr lang="en-US" sz="1600" dirty="0"/>
              <a:t> Land </a:t>
            </a:r>
            <a:r>
              <a:rPr lang="en-US" sz="1600" dirty="0" err="1"/>
              <a:t>direkt</a:t>
            </a:r>
            <a:r>
              <a:rPr lang="en-US" sz="1600" dirty="0"/>
              <a:t> </a:t>
            </a:r>
            <a:r>
              <a:rPr lang="en-US" sz="1600" dirty="0" err="1"/>
              <a:t>zum</a:t>
            </a:r>
            <a:r>
              <a:rPr lang="en-US" sz="1600" dirty="0"/>
              <a:t> </a:t>
            </a:r>
            <a:r>
              <a:rPr lang="en-US" sz="1600" dirty="0" err="1"/>
              <a:t>anderen</a:t>
            </a:r>
            <a:endParaRPr lang="en-US" sz="1600" dirty="0"/>
          </a:p>
          <a:p>
            <a:pPr marL="736600" lvl="2">
              <a:lnSpc>
                <a:spcPct val="160000"/>
              </a:lnSpc>
            </a:pPr>
            <a:r>
              <a:rPr lang="en-US" sz="1600" b="1" dirty="0" err="1"/>
              <a:t>Multilaterale</a:t>
            </a:r>
            <a:r>
              <a:rPr lang="en-US" sz="1600" b="1" dirty="0"/>
              <a:t> </a:t>
            </a:r>
            <a:r>
              <a:rPr lang="en-US" sz="1600" b="1" dirty="0" err="1"/>
              <a:t>Entwicklungshilfe</a:t>
            </a:r>
            <a:r>
              <a:rPr lang="en-US" sz="1600" b="1" dirty="0"/>
              <a:t>: </a:t>
            </a:r>
            <a:r>
              <a:rPr lang="en-US" sz="1600" dirty="0"/>
              <a:t>von </a:t>
            </a:r>
            <a:r>
              <a:rPr lang="en-US" sz="1600" dirty="0" err="1"/>
              <a:t>einem</a:t>
            </a:r>
            <a:r>
              <a:rPr lang="en-US" sz="1600" dirty="0"/>
              <a:t> Land </a:t>
            </a:r>
            <a:r>
              <a:rPr lang="en-US" sz="1600" dirty="0" err="1"/>
              <a:t>zu</a:t>
            </a:r>
            <a:r>
              <a:rPr lang="en-US" sz="1600" dirty="0"/>
              <a:t> </a:t>
            </a:r>
            <a:r>
              <a:rPr lang="en-US" sz="1600" dirty="0" err="1"/>
              <a:t>einer</a:t>
            </a:r>
            <a:r>
              <a:rPr lang="en-US" sz="1600" dirty="0"/>
              <a:t> </a:t>
            </a:r>
            <a:r>
              <a:rPr lang="en-US" sz="1600" dirty="0" err="1"/>
              <a:t>Entwicklungsbank</a:t>
            </a:r>
            <a:r>
              <a:rPr lang="en-US" sz="1600" dirty="0"/>
              <a:t> </a:t>
            </a:r>
            <a:r>
              <a:rPr lang="en-US" sz="1600" dirty="0" err="1"/>
              <a:t>oder</a:t>
            </a:r>
            <a:r>
              <a:rPr lang="en-US" sz="1600" dirty="0"/>
              <a:t> </a:t>
            </a:r>
            <a:r>
              <a:rPr lang="en-US" sz="1600" dirty="0" err="1"/>
              <a:t>internat.</a:t>
            </a:r>
            <a:r>
              <a:rPr lang="en-US" sz="1600" dirty="0"/>
              <a:t> </a:t>
            </a:r>
            <a:r>
              <a:rPr lang="en-US" sz="1600" dirty="0" err="1"/>
              <a:t>Organisation</a:t>
            </a:r>
            <a:r>
              <a:rPr lang="en-US" sz="1600" dirty="0"/>
              <a:t> (UNICEF, UN</a:t>
            </a:r>
            <a:r>
              <a:rPr lang="en-US" sz="1600" dirty="0" smtClean="0"/>
              <a:t>,...)</a:t>
            </a:r>
            <a:endParaRPr lang="en-US" sz="1600" dirty="0"/>
          </a:p>
        </p:txBody>
      </p:sp>
      <p:pic>
        <p:nvPicPr>
          <p:cNvPr id="2050" name="Picture 2" descr="mage result for was ist entwicklungshilf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61015" y="1027906"/>
            <a:ext cx="3543608" cy="5181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5753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p:txBody>
          <a:bodyPr/>
          <a:lstStyle/>
          <a:p>
            <a:pPr lvl="0"/>
            <a:r>
              <a:rPr lang="de-DE" dirty="0"/>
              <a:t>Was sind Vor- und Nachteile der Entscheidung, die Stofftasche (teilweise) auch in Indien herstellen zu lassen? </a:t>
            </a:r>
            <a:endParaRPr lang="en-US" dirty="0"/>
          </a:p>
          <a:p>
            <a:pPr lvl="0"/>
            <a:r>
              <a:rPr lang="de-DE" dirty="0"/>
              <a:t>Welche Gründe könnte </a:t>
            </a:r>
            <a:r>
              <a:rPr lang="de-DE" i="1" dirty="0" err="1"/>
              <a:t>dm</a:t>
            </a:r>
            <a:r>
              <a:rPr lang="de-DE" dirty="0"/>
              <a:t> dafür </a:t>
            </a:r>
            <a:r>
              <a:rPr lang="de-DE" dirty="0" smtClean="0"/>
              <a:t>haben?  </a:t>
            </a:r>
          </a:p>
          <a:p>
            <a:pPr marL="238125" lvl="0" indent="0">
              <a:buNone/>
            </a:pPr>
            <a:r>
              <a:rPr lang="de-DE" dirty="0" smtClean="0">
                <a:sym typeface="Wingdings"/>
              </a:rPr>
              <a:t> </a:t>
            </a:r>
            <a:r>
              <a:rPr lang="de-DE" dirty="0" smtClean="0"/>
              <a:t>Denkt </a:t>
            </a:r>
            <a:r>
              <a:rPr lang="de-DE" dirty="0"/>
              <a:t>an die Geschäftsphilosophie</a:t>
            </a:r>
            <a:r>
              <a:rPr lang="de-DE" dirty="0" smtClean="0"/>
              <a:t>!</a:t>
            </a:r>
            <a:endParaRPr lang="en-US" dirty="0"/>
          </a:p>
          <a:p>
            <a:pPr lvl="0"/>
            <a:r>
              <a:rPr lang="de-DE" dirty="0"/>
              <a:t>Soll bzw. muss die Öffentlichkeit über diese Entscheidung informiert werden? Wenn ja, wie?</a:t>
            </a:r>
            <a:endParaRPr lang="en-US" dirty="0"/>
          </a:p>
          <a:p>
            <a:pPr lvl="0"/>
            <a:r>
              <a:rPr lang="de-DE" dirty="0"/>
              <a:t>Welchen Effekt könnte diese Entscheidung auf a) den Ruf von </a:t>
            </a:r>
            <a:r>
              <a:rPr lang="de-DE" i="1" dirty="0" err="1"/>
              <a:t>dm</a:t>
            </a:r>
            <a:r>
              <a:rPr lang="de-DE" dirty="0"/>
              <a:t> und b) auf ihre Geschäftsbeziehung zu </a:t>
            </a:r>
            <a:r>
              <a:rPr lang="de-DE" i="1" dirty="0" err="1"/>
              <a:t>Manomama</a:t>
            </a:r>
            <a:r>
              <a:rPr lang="de-DE" dirty="0"/>
              <a:t> haben? </a:t>
            </a:r>
            <a:endParaRPr lang="en-US" dirty="0"/>
          </a:p>
          <a:p>
            <a:pPr lvl="0"/>
            <a:r>
              <a:rPr lang="de-DE" dirty="0"/>
              <a:t>Was denkt ihr – wie reagieren die Kunden auf diese Entscheidung? </a:t>
            </a:r>
            <a:endParaRPr lang="en-US" dirty="0"/>
          </a:p>
          <a:p>
            <a:endParaRPr lang="en-US" dirty="0"/>
          </a:p>
        </p:txBody>
      </p:sp>
    </p:spTree>
    <p:extLst>
      <p:ext uri="{BB962C8B-B14F-4D97-AF65-F5344CB8AC3E}">
        <p14:creationId xmlns:p14="http://schemas.microsoft.com/office/powerpoint/2010/main" val="570657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a:xfrm>
            <a:off x="838200" y="1825625"/>
            <a:ext cx="8961783" cy="4351338"/>
          </a:xfrm>
        </p:spPr>
        <p:txBody>
          <a:bodyPr/>
          <a:lstStyle/>
          <a:p>
            <a:pPr marL="0" indent="0">
              <a:buNone/>
            </a:pPr>
            <a:r>
              <a:rPr lang="de-DE" b="1" dirty="0" smtClean="0"/>
              <a:t>das Konzept</a:t>
            </a:r>
            <a:r>
              <a:rPr lang="de-DE" b="1" dirty="0"/>
              <a:t>: </a:t>
            </a:r>
            <a:endParaRPr lang="de-DE" b="1" dirty="0" smtClean="0"/>
          </a:p>
          <a:p>
            <a:pPr marL="0" indent="0">
              <a:buNone/>
            </a:pPr>
            <a:endParaRPr lang="en-US" b="1" dirty="0"/>
          </a:p>
          <a:p>
            <a:pPr lvl="0"/>
            <a:r>
              <a:rPr lang="de-DE" dirty="0"/>
              <a:t>Was bedeutet Pfand? Gibt es Pfand in den USA? </a:t>
            </a:r>
            <a:endParaRPr lang="en-US" dirty="0"/>
          </a:p>
          <a:p>
            <a:pPr lvl="0"/>
            <a:r>
              <a:rPr lang="de-DE" dirty="0"/>
              <a:t>Was ist der Zweck? Ist es eine gute oder schlechte </a:t>
            </a:r>
            <a:r>
              <a:rPr lang="de-DE" dirty="0" smtClean="0"/>
              <a:t>Idee?  </a:t>
            </a:r>
            <a:r>
              <a:rPr lang="de-DE" dirty="0"/>
              <a:t>Vor- und Nachteile?</a:t>
            </a:r>
            <a:endParaRPr lang="en-US" dirty="0"/>
          </a:p>
          <a:p>
            <a:pPr lvl="0"/>
            <a:r>
              <a:rPr lang="de-DE" dirty="0"/>
              <a:t>Welche Rolle spielt Pfand im Rahmen der deutschen Kultur und des deutschen Umweltbewusstseins? </a:t>
            </a:r>
            <a:endParaRPr lang="en-US" dirty="0"/>
          </a:p>
        </p:txBody>
      </p:sp>
      <p:grpSp>
        <p:nvGrpSpPr>
          <p:cNvPr id="6" name="Group 5"/>
          <p:cNvGrpSpPr/>
          <p:nvPr/>
        </p:nvGrpSpPr>
        <p:grpSpPr>
          <a:xfrm>
            <a:off x="9799983" y="4391216"/>
            <a:ext cx="2285994" cy="2285994"/>
            <a:chOff x="7060344" y="-42490"/>
            <a:chExt cx="2285994" cy="2285994"/>
          </a:xfrm>
        </p:grpSpPr>
        <p:sp>
          <p:nvSpPr>
            <p:cNvPr id="7" name="Oval 6"/>
            <p:cNvSpPr/>
            <p:nvPr/>
          </p:nvSpPr>
          <p:spPr>
            <a:xfrm>
              <a:off x="7060344" y="-42490"/>
              <a:ext cx="2285994" cy="2285994"/>
            </a:xfrm>
            <a:prstGeom prst="ellipse">
              <a:avLst/>
            </a:prstGeom>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8" name="Oval 4"/>
            <p:cNvSpPr/>
            <p:nvPr/>
          </p:nvSpPr>
          <p:spPr>
            <a:xfrm>
              <a:off x="7395120" y="292286"/>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Pfand</a:t>
              </a:r>
              <a:endParaRPr lang="en-US" sz="2000" b="1" kern="1200" dirty="0">
                <a:solidFill>
                  <a:srgbClr val="002060"/>
                </a:solidFill>
              </a:endParaRPr>
            </a:p>
          </p:txBody>
        </p:sp>
      </p:grpSp>
    </p:spTree>
    <p:extLst>
      <p:ext uri="{BB962C8B-B14F-4D97-AF65-F5344CB8AC3E}">
        <p14:creationId xmlns:p14="http://schemas.microsoft.com/office/powerpoint/2010/main" val="1325546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Image result for mehrweg und einwegpfand"/>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29472" y="0"/>
            <a:ext cx="8933057" cy="7490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5932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Fallstudie</a:t>
            </a:r>
            <a:r>
              <a:rPr lang="en-US" dirty="0" smtClean="0"/>
              <a:t> </a:t>
            </a:r>
            <a:r>
              <a:rPr lang="en-US" i="1" dirty="0" err="1" smtClean="0"/>
              <a:t>dm</a:t>
            </a:r>
            <a:r>
              <a:rPr lang="en-US" dirty="0" smtClean="0"/>
              <a:t> &amp; </a:t>
            </a:r>
            <a:r>
              <a:rPr lang="en-US" i="1" dirty="0" err="1" smtClean="0"/>
              <a:t>Manomama</a:t>
            </a:r>
            <a:endParaRPr lang="en-US" i="1" dirty="0"/>
          </a:p>
        </p:txBody>
      </p:sp>
      <p:sp>
        <p:nvSpPr>
          <p:cNvPr id="5" name="Content Placeholder 4"/>
          <p:cNvSpPr>
            <a:spLocks noGrp="1"/>
          </p:cNvSpPr>
          <p:nvPr>
            <p:ph idx="1"/>
          </p:nvPr>
        </p:nvSpPr>
        <p:spPr/>
        <p:txBody>
          <a:bodyPr/>
          <a:lstStyle/>
          <a:p>
            <a:pPr marL="0" indent="0">
              <a:buNone/>
            </a:pPr>
            <a:r>
              <a:rPr lang="en-US" dirty="0" err="1" smtClean="0"/>
              <a:t>Pfand</a:t>
            </a:r>
            <a:r>
              <a:rPr lang="en-US" dirty="0" smtClean="0"/>
              <a:t> </a:t>
            </a:r>
            <a:r>
              <a:rPr lang="en-US" dirty="0" err="1" smtClean="0"/>
              <a:t>bei</a:t>
            </a:r>
            <a:r>
              <a:rPr lang="en-US" dirty="0" smtClean="0"/>
              <a:t> der </a:t>
            </a:r>
            <a:r>
              <a:rPr lang="en-US" dirty="0" err="1" smtClean="0"/>
              <a:t>dm-Stofftasche</a:t>
            </a:r>
            <a:r>
              <a:rPr lang="en-US" dirty="0" smtClean="0"/>
              <a:t>: </a:t>
            </a:r>
          </a:p>
          <a:p>
            <a:pPr marL="0" indent="0">
              <a:buNone/>
            </a:pPr>
            <a:endParaRPr lang="en-US" dirty="0"/>
          </a:p>
          <a:p>
            <a:pPr lvl="0"/>
            <a:r>
              <a:rPr lang="de-DE" dirty="0" smtClean="0"/>
              <a:t>Inwiefern </a:t>
            </a:r>
            <a:r>
              <a:rPr lang="de-DE" dirty="0"/>
              <a:t>ist eine Pfandtasche vorteilhaft und notwendig?</a:t>
            </a:r>
            <a:endParaRPr lang="en-US" dirty="0"/>
          </a:p>
          <a:p>
            <a:pPr lvl="0"/>
            <a:r>
              <a:rPr lang="de-DE" dirty="0"/>
              <a:t>Was sind Alternativen zur Pfandtasche? </a:t>
            </a:r>
            <a:endParaRPr lang="en-US" dirty="0"/>
          </a:p>
          <a:p>
            <a:endParaRPr lang="en-US" dirty="0"/>
          </a:p>
        </p:txBody>
      </p:sp>
      <p:grpSp>
        <p:nvGrpSpPr>
          <p:cNvPr id="6" name="Group 5"/>
          <p:cNvGrpSpPr/>
          <p:nvPr/>
        </p:nvGrpSpPr>
        <p:grpSpPr>
          <a:xfrm>
            <a:off x="9758746" y="4397177"/>
            <a:ext cx="2285994" cy="2285994"/>
            <a:chOff x="7060344" y="-42490"/>
            <a:chExt cx="2285994" cy="2285994"/>
          </a:xfrm>
        </p:grpSpPr>
        <p:sp>
          <p:nvSpPr>
            <p:cNvPr id="7" name="Oval 6"/>
            <p:cNvSpPr/>
            <p:nvPr/>
          </p:nvSpPr>
          <p:spPr>
            <a:xfrm>
              <a:off x="7060344" y="-42490"/>
              <a:ext cx="2285994" cy="2285994"/>
            </a:xfrm>
            <a:prstGeom prst="ellipse">
              <a:avLst/>
            </a:prstGeom>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8" name="Oval 4"/>
            <p:cNvSpPr/>
            <p:nvPr/>
          </p:nvSpPr>
          <p:spPr>
            <a:xfrm>
              <a:off x="7395120" y="292286"/>
              <a:ext cx="1616442" cy="16164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rgbClr val="002060"/>
                  </a:solidFill>
                </a:rPr>
                <a:t>Pfand</a:t>
              </a:r>
              <a:endParaRPr lang="en-US" sz="2000" b="1" kern="1200" dirty="0">
                <a:solidFill>
                  <a:srgbClr val="002060"/>
                </a:solidFill>
              </a:endParaRPr>
            </a:p>
          </p:txBody>
        </p:sp>
      </p:grpSp>
    </p:spTree>
    <p:extLst>
      <p:ext uri="{BB962C8B-B14F-4D97-AF65-F5344CB8AC3E}">
        <p14:creationId xmlns:p14="http://schemas.microsoft.com/office/powerpoint/2010/main" val="463455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638</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Fallstudie dm &amp; Manomama</vt:lpstr>
      <vt:lpstr>Fallstudie dm &amp; Manomama</vt:lpstr>
      <vt:lpstr>Fallstudie dm &amp; Manomama</vt:lpstr>
      <vt:lpstr>Fallstudie dm &amp; Manomama</vt:lpstr>
      <vt:lpstr>Fallstudie dm &amp; Manomama</vt:lpstr>
      <vt:lpstr>Fallstudie dm &amp; Manomama</vt:lpstr>
      <vt:lpstr>Fallstudie dm &amp; Manomama</vt:lpstr>
      <vt:lpstr>PowerPoint Presentation</vt:lpstr>
      <vt:lpstr>Fallstudie dm &amp; Manomama</vt:lpstr>
      <vt:lpstr>Fallstudie dm &amp; Manomama</vt:lpstr>
      <vt:lpstr>Fallstudie dm &amp; Manomama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Fallstudie dm &amp; Manomama</dc:title>
  <dc:creator>Jeltsch, Veronika</dc:creator>
  <cp:lastModifiedBy>Burney, Veronika</cp:lastModifiedBy>
  <cp:revision>16</cp:revision>
  <dcterms:created xsi:type="dcterms:W3CDTF">2019-10-08T21:22:45Z</dcterms:created>
  <dcterms:modified xsi:type="dcterms:W3CDTF">2019-11-11T13:36:46Z</dcterms:modified>
</cp:coreProperties>
</file>