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60" r:id="rId4"/>
    <p:sldId id="258" r:id="rId5"/>
    <p:sldId id="259"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71"/>
    <p:restoredTop sz="94640"/>
  </p:normalViewPr>
  <p:slideViewPr>
    <p:cSldViewPr snapToGrid="0" snapToObjects="1">
      <p:cViewPr>
        <p:scale>
          <a:sx n="60" d="100"/>
          <a:sy n="60" d="100"/>
        </p:scale>
        <p:origin x="8" y="8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A93AA6-7DA7-2645-B8BE-A4438CCD1879}" type="datetimeFigureOut">
              <a:rPr lang="en-US" smtClean="0"/>
              <a:t>10/7/19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008A8-D263-0B4C-8516-CCA4C8920D6A}" type="slidenum">
              <a:rPr lang="en-US" smtClean="0"/>
              <a:t>‹#›</a:t>
            </a:fld>
            <a:endParaRPr lang="en-US"/>
          </a:p>
        </p:txBody>
      </p:sp>
    </p:spTree>
    <p:extLst>
      <p:ext uri="{BB962C8B-B14F-4D97-AF65-F5344CB8AC3E}">
        <p14:creationId xmlns:p14="http://schemas.microsoft.com/office/powerpoint/2010/main" val="48713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s://www.thebump.com/news/target-public-breastfeeding-stations"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occstrategy.com/de/%C3%BCber-occ/neuigkeiten-und-medien/article/id/2137/2018/11/occ-studie-die-beliebtesten-h%C3%A4ndler-in-deutschland" TargetMode="External"/><Relationship Id="rId4" Type="http://schemas.openxmlformats.org/officeDocument/2006/relationships/hyperlink" Target="https://www.occstrategy.com/media/1755/de_herz-und-verstand_online.pdf"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Erste</a:t>
            </a:r>
            <a:r>
              <a:rPr lang="en-US" dirty="0" smtClean="0"/>
              <a:t> </a:t>
            </a:r>
            <a:r>
              <a:rPr lang="en-US" dirty="0" err="1" smtClean="0"/>
              <a:t>Eindrücke</a:t>
            </a:r>
            <a:r>
              <a:rPr lang="en-US" dirty="0" smtClean="0"/>
              <a:t>? </a:t>
            </a:r>
            <a:r>
              <a:rPr lang="en-US" dirty="0" smtClean="0">
                <a:sym typeface="Wingdings"/>
              </a:rPr>
              <a:t>&amp; Goethe </a:t>
            </a:r>
            <a:r>
              <a:rPr lang="en-US" dirty="0" err="1" smtClean="0">
                <a:sym typeface="Wingdings"/>
              </a:rPr>
              <a:t>Zitat</a:t>
            </a:r>
            <a:endParaRPr lang="en-US" dirty="0"/>
          </a:p>
        </p:txBody>
      </p:sp>
      <p:sp>
        <p:nvSpPr>
          <p:cNvPr id="4" name="Slide Number Placeholder 3"/>
          <p:cNvSpPr>
            <a:spLocks noGrp="1"/>
          </p:cNvSpPr>
          <p:nvPr>
            <p:ph type="sldNum" sz="quarter" idx="10"/>
          </p:nvPr>
        </p:nvSpPr>
        <p:spPr/>
        <p:txBody>
          <a:bodyPr/>
          <a:lstStyle/>
          <a:p>
            <a:fld id="{051008A8-D263-0B4C-8516-CCA4C8920D6A}" type="slidenum">
              <a:rPr lang="en-US" smtClean="0"/>
              <a:t>1</a:t>
            </a:fld>
            <a:endParaRPr lang="en-US"/>
          </a:p>
        </p:txBody>
      </p:sp>
    </p:spTree>
    <p:extLst>
      <p:ext uri="{BB962C8B-B14F-4D97-AF65-F5344CB8AC3E}">
        <p14:creationId xmlns:p14="http://schemas.microsoft.com/office/powerpoint/2010/main" val="532726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Windelstation</a:t>
            </a:r>
            <a:r>
              <a:rPr lang="en-US" dirty="0" smtClean="0"/>
              <a:t> und </a:t>
            </a:r>
            <a:r>
              <a:rPr lang="en-US" dirty="0" err="1" smtClean="0"/>
              <a:t>Schaukelpferd</a:t>
            </a:r>
            <a:r>
              <a:rPr lang="en-US" dirty="0" smtClean="0"/>
              <a:t> </a:t>
            </a:r>
            <a:r>
              <a:rPr lang="en-US" dirty="0" smtClean="0">
                <a:sym typeface="Wingdings"/>
              </a:rPr>
              <a:t> Standard, </a:t>
            </a:r>
            <a:r>
              <a:rPr lang="en-US" dirty="0" err="1" smtClean="0">
                <a:sym typeface="Wingdings"/>
              </a:rPr>
              <a:t>Beliebtheit</a:t>
            </a:r>
            <a:r>
              <a:rPr lang="en-US" dirty="0" smtClean="0">
                <a:sym typeface="Wingdings"/>
              </a:rPr>
              <a:t> </a:t>
            </a:r>
            <a:r>
              <a:rPr lang="en-US" dirty="0" err="1" smtClean="0">
                <a:sym typeface="Wingdings"/>
              </a:rPr>
              <a:t>bei</a:t>
            </a:r>
            <a:r>
              <a:rPr lang="en-US" dirty="0" smtClean="0">
                <a:sym typeface="Wingdings"/>
              </a:rPr>
              <a:t> </a:t>
            </a:r>
            <a:r>
              <a:rPr lang="en-US" dirty="0" err="1" smtClean="0">
                <a:sym typeface="Wingdings"/>
              </a:rPr>
              <a:t>Müttern</a:t>
            </a:r>
            <a:r>
              <a:rPr lang="en-US" dirty="0" smtClean="0">
                <a:sym typeface="Wingdings"/>
              </a:rPr>
              <a:t> (</a:t>
            </a:r>
            <a:r>
              <a:rPr lang="en-US" dirty="0" err="1" smtClean="0">
                <a:sym typeface="Wingdings"/>
              </a:rPr>
              <a:t>breitere</a:t>
            </a:r>
            <a:r>
              <a:rPr lang="en-US" dirty="0" smtClean="0">
                <a:sym typeface="Wingdings"/>
              </a:rPr>
              <a:t> </a:t>
            </a:r>
            <a:r>
              <a:rPr lang="en-US" dirty="0" err="1" smtClean="0">
                <a:sym typeface="Wingdings"/>
              </a:rPr>
              <a:t>Gänge</a:t>
            </a:r>
            <a:r>
              <a:rPr lang="en-US" dirty="0" smtClean="0">
                <a:sym typeface="Wingdings"/>
              </a:rPr>
              <a:t> </a:t>
            </a:r>
            <a:r>
              <a:rPr lang="en-US" dirty="0" err="1" smtClean="0">
                <a:sym typeface="Wingdings"/>
              </a:rPr>
              <a:t>usw</a:t>
            </a:r>
            <a:r>
              <a:rPr lang="en-US" dirty="0" smtClean="0">
                <a:sym typeface="Wingdings"/>
              </a:rPr>
              <a:t>.)</a:t>
            </a:r>
          </a:p>
          <a:p>
            <a:r>
              <a:rPr lang="en-US" dirty="0" err="1" smtClean="0">
                <a:sym typeface="Wingdings"/>
              </a:rPr>
              <a:t>eventuell</a:t>
            </a:r>
            <a:r>
              <a:rPr lang="en-US" dirty="0" smtClean="0">
                <a:sym typeface="Wingdings"/>
              </a:rPr>
              <a:t>: Target </a:t>
            </a:r>
            <a:r>
              <a:rPr lang="en-US" dirty="0" err="1" smtClean="0">
                <a:sym typeface="Wingdings"/>
              </a:rPr>
              <a:t>Vergleich</a:t>
            </a:r>
            <a:r>
              <a:rPr lang="en-US" dirty="0" smtClean="0">
                <a:sym typeface="Wingdings"/>
              </a:rPr>
              <a:t>: </a:t>
            </a:r>
            <a:r>
              <a:rPr lang="en-US" dirty="0" smtClean="0">
                <a:hlinkClick r:id="rId3"/>
              </a:rPr>
              <a:t>https://www.thebump.com/news/target-public-breastfeeding-stations</a:t>
            </a:r>
            <a:endParaRPr lang="en-US" dirty="0"/>
          </a:p>
        </p:txBody>
      </p:sp>
      <p:sp>
        <p:nvSpPr>
          <p:cNvPr id="4" name="Slide Number Placeholder 3"/>
          <p:cNvSpPr>
            <a:spLocks noGrp="1"/>
          </p:cNvSpPr>
          <p:nvPr>
            <p:ph type="sldNum" sz="quarter" idx="10"/>
          </p:nvPr>
        </p:nvSpPr>
        <p:spPr/>
        <p:txBody>
          <a:bodyPr/>
          <a:lstStyle/>
          <a:p>
            <a:fld id="{051008A8-D263-0B4C-8516-CCA4C8920D6A}" type="slidenum">
              <a:rPr lang="en-US" smtClean="0"/>
              <a:t>2</a:t>
            </a:fld>
            <a:endParaRPr lang="en-US"/>
          </a:p>
        </p:txBody>
      </p:sp>
    </p:spTree>
    <p:extLst>
      <p:ext uri="{BB962C8B-B14F-4D97-AF65-F5344CB8AC3E}">
        <p14:creationId xmlns:p14="http://schemas.microsoft.com/office/powerpoint/2010/main" val="1690491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Webseite</a:t>
            </a:r>
            <a:r>
              <a:rPr lang="en-US" baseline="0" dirty="0" smtClean="0"/>
              <a:t> und Videos </a:t>
            </a:r>
            <a:r>
              <a:rPr lang="en-US" baseline="0" dirty="0" err="1" smtClean="0"/>
              <a:t>zeigen</a:t>
            </a:r>
            <a:r>
              <a:rPr lang="en-US" baseline="0" dirty="0" smtClean="0"/>
              <a:t>, </a:t>
            </a:r>
            <a:r>
              <a:rPr lang="en-US" baseline="0" dirty="0" err="1" smtClean="0"/>
              <a:t>besprechen</a:t>
            </a:r>
            <a:r>
              <a:rPr lang="en-US" baseline="0" dirty="0" smtClean="0"/>
              <a:t> (Intro Video + </a:t>
            </a:r>
            <a:r>
              <a:rPr lang="en-US" baseline="0" dirty="0" err="1" smtClean="0"/>
              <a:t>dm</a:t>
            </a:r>
            <a:r>
              <a:rPr lang="en-US" baseline="0" dirty="0" smtClean="0"/>
              <a:t> </a:t>
            </a:r>
            <a:r>
              <a:rPr lang="en-US" baseline="0" dirty="0" err="1" smtClean="0"/>
              <a:t>erklärt</a:t>
            </a:r>
            <a:r>
              <a:rPr lang="en-US" baseline="0" dirty="0" smtClean="0"/>
              <a:t> </a:t>
            </a:r>
            <a:r>
              <a:rPr lang="en-US" baseline="0" dirty="0" smtClean="0">
                <a:sym typeface="Wingdings"/>
              </a:rPr>
              <a:t> </a:t>
            </a:r>
            <a:r>
              <a:rPr lang="en-US" baseline="0" dirty="0" err="1" smtClean="0">
                <a:sym typeface="Wingdings"/>
              </a:rPr>
              <a:t>Dauerpreis</a:t>
            </a:r>
            <a:r>
              <a:rPr lang="en-US" baseline="0" dirty="0" smtClean="0">
                <a:sym typeface="Wingdings"/>
              </a:rPr>
              <a:t>)</a:t>
            </a:r>
            <a:endParaRPr lang="en-US" dirty="0"/>
          </a:p>
        </p:txBody>
      </p:sp>
      <p:sp>
        <p:nvSpPr>
          <p:cNvPr id="4" name="Slide Number Placeholder 3"/>
          <p:cNvSpPr>
            <a:spLocks noGrp="1"/>
          </p:cNvSpPr>
          <p:nvPr>
            <p:ph type="sldNum" sz="quarter" idx="10"/>
          </p:nvPr>
        </p:nvSpPr>
        <p:spPr/>
        <p:txBody>
          <a:bodyPr/>
          <a:lstStyle/>
          <a:p>
            <a:fld id="{051008A8-D263-0B4C-8516-CCA4C8920D6A}" type="slidenum">
              <a:rPr lang="en-US" smtClean="0"/>
              <a:t>4</a:t>
            </a:fld>
            <a:endParaRPr lang="en-US"/>
          </a:p>
        </p:txBody>
      </p:sp>
    </p:spTree>
    <p:extLst>
      <p:ext uri="{BB962C8B-B14F-4D97-AF65-F5344CB8AC3E}">
        <p14:creationId xmlns:p14="http://schemas.microsoft.com/office/powerpoint/2010/main" val="1796297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Betonung</a:t>
            </a:r>
            <a:r>
              <a:rPr lang="en-US" dirty="0" smtClean="0"/>
              <a:t> der </a:t>
            </a:r>
            <a:r>
              <a:rPr lang="en-US" dirty="0" err="1" smtClean="0"/>
              <a:t>emotionalen</a:t>
            </a:r>
            <a:r>
              <a:rPr lang="en-US" dirty="0" smtClean="0"/>
              <a:t> </a:t>
            </a:r>
            <a:r>
              <a:rPr lang="en-US" dirty="0" err="1" smtClean="0"/>
              <a:t>Verbindung</a:t>
            </a:r>
            <a:r>
              <a:rPr lang="en-US" dirty="0" smtClean="0"/>
              <a:t> (</a:t>
            </a:r>
            <a:r>
              <a:rPr lang="en-US" dirty="0" err="1" smtClean="0"/>
              <a:t>wichtiger</a:t>
            </a:r>
            <a:r>
              <a:rPr lang="en-US" dirty="0" smtClean="0"/>
              <a:t> </a:t>
            </a:r>
            <a:r>
              <a:rPr lang="en-US" dirty="0" err="1" smtClean="0"/>
              <a:t>als</a:t>
            </a:r>
            <a:r>
              <a:rPr lang="en-US" dirty="0" smtClean="0"/>
              <a:t> </a:t>
            </a:r>
            <a:r>
              <a:rPr lang="en-US" dirty="0" err="1" smtClean="0"/>
              <a:t>Preise</a:t>
            </a:r>
            <a:r>
              <a:rPr lang="en-US" dirty="0" smtClean="0"/>
              <a:t>?) </a:t>
            </a:r>
            <a:r>
              <a:rPr lang="en-US" dirty="0" smtClean="0">
                <a:sym typeface="Wingdings"/>
              </a:rPr>
              <a:t> </a:t>
            </a:r>
            <a:r>
              <a:rPr lang="en-US" dirty="0" err="1" smtClean="0">
                <a:sym typeface="Wingdings"/>
              </a:rPr>
              <a:t>ein</a:t>
            </a:r>
            <a:r>
              <a:rPr lang="en-US" dirty="0" smtClean="0">
                <a:sym typeface="Wingdings"/>
              </a:rPr>
              <a:t> </a:t>
            </a:r>
            <a:r>
              <a:rPr lang="en-US" dirty="0" err="1" smtClean="0">
                <a:sym typeface="Wingdings"/>
              </a:rPr>
              <a:t>paar</a:t>
            </a:r>
            <a:r>
              <a:rPr lang="en-US" dirty="0" smtClean="0">
                <a:sym typeface="Wingdings"/>
              </a:rPr>
              <a:t> </a:t>
            </a:r>
            <a:r>
              <a:rPr lang="en-US" dirty="0" err="1" smtClean="0">
                <a:sym typeface="Wingdings"/>
              </a:rPr>
              <a:t>Worte</a:t>
            </a:r>
            <a:r>
              <a:rPr lang="en-US" dirty="0" smtClean="0">
                <a:sym typeface="Wingdings"/>
              </a:rPr>
              <a:t> </a:t>
            </a:r>
            <a:r>
              <a:rPr lang="en-US" dirty="0" err="1" smtClean="0">
                <a:sym typeface="Wingdings"/>
              </a:rPr>
              <a:t>zu</a:t>
            </a:r>
            <a:r>
              <a:rPr lang="en-US" dirty="0" smtClean="0">
                <a:sym typeface="Wingdings"/>
              </a:rPr>
              <a:t> </a:t>
            </a:r>
            <a:r>
              <a:rPr lang="en-US" dirty="0" err="1" smtClean="0">
                <a:sym typeface="Wingdings"/>
              </a:rPr>
              <a:t>jedem</a:t>
            </a:r>
            <a:r>
              <a:rPr lang="en-US" dirty="0" smtClean="0">
                <a:sym typeface="Wingdings"/>
              </a:rPr>
              <a:t> </a:t>
            </a:r>
            <a:r>
              <a:rPr lang="en-US" dirty="0" err="1" smtClean="0">
                <a:sym typeface="Wingdings"/>
              </a:rPr>
              <a:t>Punkt</a:t>
            </a:r>
            <a:r>
              <a:rPr lang="en-US" dirty="0" smtClean="0">
                <a:sym typeface="Wingdings"/>
              </a:rPr>
              <a:t> </a:t>
            </a:r>
            <a:r>
              <a:rPr lang="en-US" dirty="0" err="1" smtClean="0">
                <a:sym typeface="Wingdings"/>
              </a:rPr>
              <a:t>sagen</a:t>
            </a:r>
            <a:r>
              <a:rPr lang="en-US" dirty="0" smtClean="0">
                <a:sym typeface="Wingdings"/>
              </a:rPr>
              <a:t> (</a:t>
            </a:r>
            <a:r>
              <a:rPr lang="en-US" dirty="0" err="1" smtClean="0">
                <a:sym typeface="Wingdings"/>
              </a:rPr>
              <a:t>siehe</a:t>
            </a:r>
            <a:r>
              <a:rPr lang="en-US" baseline="0" dirty="0" smtClean="0">
                <a:sym typeface="Wingdings"/>
              </a:rPr>
              <a:t> Focus </a:t>
            </a:r>
            <a:r>
              <a:rPr lang="en-US" baseline="0" dirty="0" err="1" smtClean="0">
                <a:sym typeface="Wingdings"/>
              </a:rPr>
              <a:t>Artikel</a:t>
            </a:r>
            <a:r>
              <a:rPr lang="en-US" baseline="0" dirty="0" smtClean="0">
                <a:sym typeface="Wingdings"/>
              </a:rPr>
              <a:t>)</a:t>
            </a:r>
            <a:endParaRPr lang="en-US" dirty="0"/>
          </a:p>
        </p:txBody>
      </p:sp>
      <p:sp>
        <p:nvSpPr>
          <p:cNvPr id="4" name="Slide Number Placeholder 3"/>
          <p:cNvSpPr>
            <a:spLocks noGrp="1"/>
          </p:cNvSpPr>
          <p:nvPr>
            <p:ph type="sldNum" sz="quarter" idx="10"/>
          </p:nvPr>
        </p:nvSpPr>
        <p:spPr/>
        <p:txBody>
          <a:bodyPr/>
          <a:lstStyle/>
          <a:p>
            <a:fld id="{051008A8-D263-0B4C-8516-CCA4C8920D6A}" type="slidenum">
              <a:rPr lang="en-US" smtClean="0"/>
              <a:t>5</a:t>
            </a:fld>
            <a:endParaRPr lang="en-US"/>
          </a:p>
        </p:txBody>
      </p:sp>
    </p:spTree>
    <p:extLst>
      <p:ext uri="{BB962C8B-B14F-4D97-AF65-F5344CB8AC3E}">
        <p14:creationId xmlns:p14="http://schemas.microsoft.com/office/powerpoint/2010/main" val="779216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beliebt</a:t>
            </a:r>
            <a:r>
              <a:rPr lang="en-US" dirty="0" smtClean="0"/>
              <a:t> </a:t>
            </a:r>
            <a:r>
              <a:rPr lang="en-US" dirty="0" err="1" smtClean="0"/>
              <a:t>bei</a:t>
            </a:r>
            <a:r>
              <a:rPr lang="en-US" dirty="0" smtClean="0"/>
              <a:t> </a:t>
            </a:r>
            <a:r>
              <a:rPr lang="en-US" dirty="0" err="1" smtClean="0"/>
              <a:t>verschiedenen</a:t>
            </a:r>
            <a:r>
              <a:rPr lang="en-US" dirty="0" smtClean="0"/>
              <a:t> </a:t>
            </a:r>
            <a:r>
              <a:rPr lang="en-US" dirty="0" err="1" smtClean="0"/>
              <a:t>Generationen</a:t>
            </a:r>
            <a:r>
              <a:rPr lang="en-US" dirty="0" smtClean="0"/>
              <a:t>, </a:t>
            </a:r>
            <a:r>
              <a:rPr lang="en-US" dirty="0" err="1" smtClean="0"/>
              <a:t>Studie</a:t>
            </a:r>
            <a:r>
              <a:rPr lang="en-US" dirty="0" smtClean="0"/>
              <a:t>: </a:t>
            </a:r>
            <a:r>
              <a:rPr lang="en-US" dirty="0" smtClean="0">
                <a:hlinkClick r:id="rId3"/>
              </a:rPr>
              <a:t>https://www.occstrategy.com/de/%C3%BCber-occ/neuigkeiten-und-medien/article/id/2137/2018/11/occ-studie-die-beliebtesten-h%C3%A4ndler-in-deutschland</a:t>
            </a:r>
            <a:r>
              <a:rPr lang="en-US" dirty="0" smtClean="0"/>
              <a:t> – PDF: </a:t>
            </a:r>
            <a:r>
              <a:rPr lang="en-US" dirty="0" smtClean="0">
                <a:hlinkClick r:id="rId4"/>
              </a:rPr>
              <a:t>https://www.occstrategy.com/media/1755/de_herz-und-verstand_online.pdf</a:t>
            </a:r>
            <a:endParaRPr lang="en-US" dirty="0"/>
          </a:p>
        </p:txBody>
      </p:sp>
      <p:sp>
        <p:nvSpPr>
          <p:cNvPr id="4" name="Slide Number Placeholder 3"/>
          <p:cNvSpPr>
            <a:spLocks noGrp="1"/>
          </p:cNvSpPr>
          <p:nvPr>
            <p:ph type="sldNum" sz="quarter" idx="10"/>
          </p:nvPr>
        </p:nvSpPr>
        <p:spPr/>
        <p:txBody>
          <a:bodyPr/>
          <a:lstStyle/>
          <a:p>
            <a:fld id="{051008A8-D263-0B4C-8516-CCA4C8920D6A}" type="slidenum">
              <a:rPr lang="en-US" smtClean="0"/>
              <a:t>6</a:t>
            </a:fld>
            <a:endParaRPr lang="en-US"/>
          </a:p>
        </p:txBody>
      </p:sp>
    </p:spTree>
    <p:extLst>
      <p:ext uri="{BB962C8B-B14F-4D97-AF65-F5344CB8AC3E}">
        <p14:creationId xmlns:p14="http://schemas.microsoft.com/office/powerpoint/2010/main" val="1887691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Generaton</a:t>
            </a:r>
            <a:r>
              <a:rPr lang="en-US" dirty="0" smtClean="0"/>
              <a:t> Z, YouTube Influencer</a:t>
            </a:r>
            <a:r>
              <a:rPr lang="en-US" baseline="0" dirty="0" smtClean="0"/>
              <a:t> </a:t>
            </a:r>
            <a:r>
              <a:rPr lang="en-US" baseline="0" dirty="0" err="1" smtClean="0"/>
              <a:t>usw</a:t>
            </a:r>
            <a:r>
              <a:rPr lang="en-US" baseline="0" dirty="0" smtClean="0"/>
              <a:t>. – </a:t>
            </a:r>
            <a:r>
              <a:rPr lang="en-US" baseline="0" dirty="0" err="1" smtClean="0"/>
              <a:t>Vgl</a:t>
            </a:r>
            <a:r>
              <a:rPr lang="en-US" baseline="0" dirty="0" smtClean="0"/>
              <a:t> </a:t>
            </a:r>
            <a:r>
              <a:rPr lang="en-US" baseline="0" dirty="0" err="1" smtClean="0"/>
              <a:t>zu</a:t>
            </a:r>
            <a:r>
              <a:rPr lang="en-US" baseline="0" dirty="0" smtClean="0"/>
              <a:t> </a:t>
            </a:r>
            <a:r>
              <a:rPr lang="en-US" baseline="0" dirty="0" err="1" smtClean="0"/>
              <a:t>amerikanischen</a:t>
            </a:r>
            <a:r>
              <a:rPr lang="en-US" baseline="0" dirty="0" smtClean="0"/>
              <a:t> YT Stars?</a:t>
            </a:r>
            <a:endParaRPr lang="en-US" dirty="0"/>
          </a:p>
        </p:txBody>
      </p:sp>
      <p:sp>
        <p:nvSpPr>
          <p:cNvPr id="4" name="Slide Number Placeholder 3"/>
          <p:cNvSpPr>
            <a:spLocks noGrp="1"/>
          </p:cNvSpPr>
          <p:nvPr>
            <p:ph type="sldNum" sz="quarter" idx="10"/>
          </p:nvPr>
        </p:nvSpPr>
        <p:spPr/>
        <p:txBody>
          <a:bodyPr/>
          <a:lstStyle/>
          <a:p>
            <a:fld id="{051008A8-D263-0B4C-8516-CCA4C8920D6A}" type="slidenum">
              <a:rPr lang="en-US" smtClean="0"/>
              <a:t>8</a:t>
            </a:fld>
            <a:endParaRPr lang="en-US"/>
          </a:p>
        </p:txBody>
      </p:sp>
    </p:spTree>
    <p:extLst>
      <p:ext uri="{BB962C8B-B14F-4D97-AF65-F5344CB8AC3E}">
        <p14:creationId xmlns:p14="http://schemas.microsoft.com/office/powerpoint/2010/main" val="1819142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808667-3C44-3749-A965-7A7198A93AAE}" type="datetimeFigureOut">
              <a:rPr lang="en-US" smtClean="0"/>
              <a:t>10/7/19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C4FDB-529B-A647-8C5C-EC3D8D5BEB55}" type="slidenum">
              <a:rPr lang="en-US" smtClean="0"/>
              <a:t>‹#›</a:t>
            </a:fld>
            <a:endParaRPr lang="en-US"/>
          </a:p>
        </p:txBody>
      </p:sp>
    </p:spTree>
    <p:extLst>
      <p:ext uri="{BB962C8B-B14F-4D97-AF65-F5344CB8AC3E}">
        <p14:creationId xmlns:p14="http://schemas.microsoft.com/office/powerpoint/2010/main" val="1445449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08667-3C44-3749-A965-7A7198A93AAE}" type="datetimeFigureOut">
              <a:rPr lang="en-US" smtClean="0"/>
              <a:t>10/7/19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C4FDB-529B-A647-8C5C-EC3D8D5BEB55}" type="slidenum">
              <a:rPr lang="en-US" smtClean="0"/>
              <a:t>‹#›</a:t>
            </a:fld>
            <a:endParaRPr lang="en-US"/>
          </a:p>
        </p:txBody>
      </p:sp>
    </p:spTree>
    <p:extLst>
      <p:ext uri="{BB962C8B-B14F-4D97-AF65-F5344CB8AC3E}">
        <p14:creationId xmlns:p14="http://schemas.microsoft.com/office/powerpoint/2010/main" val="1427926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08667-3C44-3749-A965-7A7198A93AAE}" type="datetimeFigureOut">
              <a:rPr lang="en-US" smtClean="0"/>
              <a:t>10/7/19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C4FDB-529B-A647-8C5C-EC3D8D5BEB55}" type="slidenum">
              <a:rPr lang="en-US" smtClean="0"/>
              <a:t>‹#›</a:t>
            </a:fld>
            <a:endParaRPr lang="en-US"/>
          </a:p>
        </p:txBody>
      </p:sp>
    </p:spTree>
    <p:extLst>
      <p:ext uri="{BB962C8B-B14F-4D97-AF65-F5344CB8AC3E}">
        <p14:creationId xmlns:p14="http://schemas.microsoft.com/office/powerpoint/2010/main" val="1037888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08667-3C44-3749-A965-7A7198A93AAE}" type="datetimeFigureOut">
              <a:rPr lang="en-US" smtClean="0"/>
              <a:t>10/7/19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C4FDB-529B-A647-8C5C-EC3D8D5BEB55}" type="slidenum">
              <a:rPr lang="en-US" smtClean="0"/>
              <a:t>‹#›</a:t>
            </a:fld>
            <a:endParaRPr lang="en-US"/>
          </a:p>
        </p:txBody>
      </p:sp>
    </p:spTree>
    <p:extLst>
      <p:ext uri="{BB962C8B-B14F-4D97-AF65-F5344CB8AC3E}">
        <p14:creationId xmlns:p14="http://schemas.microsoft.com/office/powerpoint/2010/main" val="1330513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808667-3C44-3749-A965-7A7198A93AAE}" type="datetimeFigureOut">
              <a:rPr lang="en-US" smtClean="0"/>
              <a:t>10/7/19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C4FDB-529B-A647-8C5C-EC3D8D5BEB55}" type="slidenum">
              <a:rPr lang="en-US" smtClean="0"/>
              <a:t>‹#›</a:t>
            </a:fld>
            <a:endParaRPr lang="en-US"/>
          </a:p>
        </p:txBody>
      </p:sp>
    </p:spTree>
    <p:extLst>
      <p:ext uri="{BB962C8B-B14F-4D97-AF65-F5344CB8AC3E}">
        <p14:creationId xmlns:p14="http://schemas.microsoft.com/office/powerpoint/2010/main" val="186102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808667-3C44-3749-A965-7A7198A93AAE}" type="datetimeFigureOut">
              <a:rPr lang="en-US" smtClean="0"/>
              <a:t>10/7/19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CC4FDB-529B-A647-8C5C-EC3D8D5BEB55}" type="slidenum">
              <a:rPr lang="en-US" smtClean="0"/>
              <a:t>‹#›</a:t>
            </a:fld>
            <a:endParaRPr lang="en-US"/>
          </a:p>
        </p:txBody>
      </p:sp>
    </p:spTree>
    <p:extLst>
      <p:ext uri="{BB962C8B-B14F-4D97-AF65-F5344CB8AC3E}">
        <p14:creationId xmlns:p14="http://schemas.microsoft.com/office/powerpoint/2010/main" val="1089233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808667-3C44-3749-A965-7A7198A93AAE}" type="datetimeFigureOut">
              <a:rPr lang="en-US" smtClean="0"/>
              <a:t>10/7/19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CC4FDB-529B-A647-8C5C-EC3D8D5BEB55}" type="slidenum">
              <a:rPr lang="en-US" smtClean="0"/>
              <a:t>‹#›</a:t>
            </a:fld>
            <a:endParaRPr lang="en-US"/>
          </a:p>
        </p:txBody>
      </p:sp>
    </p:spTree>
    <p:extLst>
      <p:ext uri="{BB962C8B-B14F-4D97-AF65-F5344CB8AC3E}">
        <p14:creationId xmlns:p14="http://schemas.microsoft.com/office/powerpoint/2010/main" val="1594508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808667-3C44-3749-A965-7A7198A93AAE}" type="datetimeFigureOut">
              <a:rPr lang="en-US" smtClean="0"/>
              <a:t>10/7/19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CC4FDB-529B-A647-8C5C-EC3D8D5BEB55}" type="slidenum">
              <a:rPr lang="en-US" smtClean="0"/>
              <a:t>‹#›</a:t>
            </a:fld>
            <a:endParaRPr lang="en-US"/>
          </a:p>
        </p:txBody>
      </p:sp>
    </p:spTree>
    <p:extLst>
      <p:ext uri="{BB962C8B-B14F-4D97-AF65-F5344CB8AC3E}">
        <p14:creationId xmlns:p14="http://schemas.microsoft.com/office/powerpoint/2010/main" val="449306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808667-3C44-3749-A965-7A7198A93AAE}" type="datetimeFigureOut">
              <a:rPr lang="en-US" smtClean="0"/>
              <a:t>10/7/19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CC4FDB-529B-A647-8C5C-EC3D8D5BEB55}" type="slidenum">
              <a:rPr lang="en-US" smtClean="0"/>
              <a:t>‹#›</a:t>
            </a:fld>
            <a:endParaRPr lang="en-US"/>
          </a:p>
        </p:txBody>
      </p:sp>
    </p:spTree>
    <p:extLst>
      <p:ext uri="{BB962C8B-B14F-4D97-AF65-F5344CB8AC3E}">
        <p14:creationId xmlns:p14="http://schemas.microsoft.com/office/powerpoint/2010/main" val="94401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808667-3C44-3749-A965-7A7198A93AAE}" type="datetimeFigureOut">
              <a:rPr lang="en-US" smtClean="0"/>
              <a:t>10/7/19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CC4FDB-529B-A647-8C5C-EC3D8D5BEB55}" type="slidenum">
              <a:rPr lang="en-US" smtClean="0"/>
              <a:t>‹#›</a:t>
            </a:fld>
            <a:endParaRPr lang="en-US"/>
          </a:p>
        </p:txBody>
      </p:sp>
    </p:spTree>
    <p:extLst>
      <p:ext uri="{BB962C8B-B14F-4D97-AF65-F5344CB8AC3E}">
        <p14:creationId xmlns:p14="http://schemas.microsoft.com/office/powerpoint/2010/main" val="379508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808667-3C44-3749-A965-7A7198A93AAE}" type="datetimeFigureOut">
              <a:rPr lang="en-US" smtClean="0"/>
              <a:t>10/7/19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CC4FDB-529B-A647-8C5C-EC3D8D5BEB55}" type="slidenum">
              <a:rPr lang="en-US" smtClean="0"/>
              <a:t>‹#›</a:t>
            </a:fld>
            <a:endParaRPr lang="en-US"/>
          </a:p>
        </p:txBody>
      </p:sp>
    </p:spTree>
    <p:extLst>
      <p:ext uri="{BB962C8B-B14F-4D97-AF65-F5344CB8AC3E}">
        <p14:creationId xmlns:p14="http://schemas.microsoft.com/office/powerpoint/2010/main" val="3648773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808667-3C44-3749-A965-7A7198A93AAE}" type="datetimeFigureOut">
              <a:rPr lang="en-US" smtClean="0"/>
              <a:t>10/7/19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C4FDB-529B-A647-8C5C-EC3D8D5BEB55}" type="slidenum">
              <a:rPr lang="en-US" smtClean="0"/>
              <a:t>‹#›</a:t>
            </a:fld>
            <a:endParaRPr lang="en-US"/>
          </a:p>
        </p:txBody>
      </p:sp>
    </p:spTree>
    <p:extLst>
      <p:ext uri="{BB962C8B-B14F-4D97-AF65-F5344CB8AC3E}">
        <p14:creationId xmlns:p14="http://schemas.microsoft.com/office/powerpoint/2010/main" val="1614627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user/dmdeutschland" TargetMode="External"/><Relationship Id="rId4" Type="http://schemas.openxmlformats.org/officeDocument/2006/relationships/hyperlink" Target="https://www.dm.de/" TargetMode="External"/><Relationship Id="rId5" Type="http://schemas.openxmlformats.org/officeDocument/2006/relationships/hyperlink" Target="https://www.dm.de/unternehmen/" TargetMode="External"/><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hyperlink" Target="https://www.focus.de/finanzen/news/hier-bin-ich-mensch-hier-kauf-ich-ein-neun-gruende-warum-wir-die-drogeriemarktkette-dm-so-lieben_id_4619127.html" TargetMode="External"/><Relationship Id="rId4" Type="http://schemas.openxmlformats.org/officeDocument/2006/relationships/image" Target="../media/image8.jpe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s://www.occstrategy.com/media/1755/de_herz-und-verstand_online.pdf"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s://www.occstrategy.com/media/1755/de_herz-und-verstand_online.pdf" TargetMode="External"/><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3200"/>
            <a:ext cx="3695700" cy="27717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5929" y="1306512"/>
            <a:ext cx="6281271" cy="33369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mage result for dm drogeriemark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974975"/>
            <a:ext cx="4849816" cy="32332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704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isch gebackenen Müttern möchte man das Einkaufen erleichten. Die Wi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64" y="342900"/>
            <a:ext cx="4584700" cy="34385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10" desc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8764" y="1270000"/>
            <a:ext cx="7200900" cy="54006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543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b="1" dirty="0" smtClean="0"/>
              <a:t>Hintergrund: </a:t>
            </a:r>
            <a:br>
              <a:rPr lang="de-DE" b="1" dirty="0" smtClean="0"/>
            </a:br>
            <a:r>
              <a:rPr lang="de-DE" b="1" dirty="0" err="1" smtClean="0"/>
              <a:t>dm</a:t>
            </a:r>
            <a:r>
              <a:rPr lang="de-DE" b="1" dirty="0" smtClean="0"/>
              <a:t> – </a:t>
            </a:r>
            <a:r>
              <a:rPr lang="de-DE" b="1" i="1" dirty="0" smtClean="0"/>
              <a:t>Hier bin ich Mensch, hier kauf ich ein</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marL="0" indent="0" algn="just">
              <a:buNone/>
            </a:pPr>
            <a:r>
              <a:rPr lang="de-DE" dirty="0" smtClean="0"/>
              <a:t>Der </a:t>
            </a:r>
            <a:r>
              <a:rPr lang="de-DE" dirty="0"/>
              <a:t>1973 in Karlsruhe von Götz Werner gegründete Drogeriekonzern </a:t>
            </a:r>
            <a:r>
              <a:rPr lang="de-DE" i="1" dirty="0" err="1"/>
              <a:t>dm</a:t>
            </a:r>
            <a:r>
              <a:rPr lang="de-DE" dirty="0"/>
              <a:t> ist heute der größte Drogeriekonzern Europas. Er übertrifft an Beliebtheit in Deutschland selbst Onlinegiganten wie Amazon. Firmengründer Götz Werner gilt als Querdenker, dem ein positives Arbeitsklima wichtiger als Profite ist. Unter anderem setzt er sich für ein bedingungsloses Grundeinkommen ein. Nachhaltigkeit ist ihm dabei ebenso wichtig wie der </a:t>
            </a:r>
            <a:r>
              <a:rPr lang="de-DE" dirty="0" err="1" smtClean="0"/>
              <a:t>dm</a:t>
            </a:r>
            <a:r>
              <a:rPr lang="de-DE" dirty="0" smtClean="0"/>
              <a:t>-Dauerpreis</a:t>
            </a:r>
            <a:r>
              <a:rPr lang="en-US" dirty="0"/>
              <a:t> </a:t>
            </a:r>
            <a:endParaRPr lang="en-US" dirty="0" smtClean="0"/>
          </a:p>
          <a:p>
            <a:pPr marL="0" indent="0">
              <a:buNone/>
            </a:pPr>
            <a:endParaRPr lang="en-US" dirty="0"/>
          </a:p>
          <a:p>
            <a:pPr marL="0" indent="0">
              <a:buNone/>
            </a:pPr>
            <a:r>
              <a:rPr lang="en-US" dirty="0" smtClean="0"/>
              <a:t>"</a:t>
            </a:r>
            <a:r>
              <a:rPr lang="en-US" dirty="0" err="1"/>
              <a:t>Wenn</a:t>
            </a:r>
            <a:r>
              <a:rPr lang="en-US" dirty="0"/>
              <a:t> </a:t>
            </a:r>
            <a:r>
              <a:rPr lang="en-US" dirty="0" err="1"/>
              <a:t>es</a:t>
            </a:r>
            <a:r>
              <a:rPr lang="en-US" dirty="0"/>
              <a:t> </a:t>
            </a:r>
            <a:r>
              <a:rPr lang="en-US" dirty="0" err="1"/>
              <a:t>keine</a:t>
            </a:r>
            <a:r>
              <a:rPr lang="en-US" dirty="0"/>
              <a:t> Menschen </a:t>
            </a:r>
            <a:r>
              <a:rPr lang="en-US" dirty="0" err="1"/>
              <a:t>gäbe</a:t>
            </a:r>
            <a:r>
              <a:rPr lang="en-US" dirty="0"/>
              <a:t>, </a:t>
            </a:r>
            <a:r>
              <a:rPr lang="en-US" dirty="0" err="1"/>
              <a:t>gäbe</a:t>
            </a:r>
            <a:r>
              <a:rPr lang="en-US" dirty="0"/>
              <a:t> </a:t>
            </a:r>
            <a:r>
              <a:rPr lang="en-US" dirty="0" err="1"/>
              <a:t>es</a:t>
            </a:r>
            <a:r>
              <a:rPr lang="en-US" dirty="0"/>
              <a:t> </a:t>
            </a:r>
            <a:r>
              <a:rPr lang="en-US" dirty="0" err="1"/>
              <a:t>keine</a:t>
            </a:r>
            <a:r>
              <a:rPr lang="en-US" dirty="0"/>
              <a:t> </a:t>
            </a:r>
            <a:r>
              <a:rPr lang="en-US" dirty="0" err="1"/>
              <a:t>Wirtschaft</a:t>
            </a:r>
            <a:r>
              <a:rPr lang="en-US" dirty="0"/>
              <a:t>. </a:t>
            </a:r>
            <a:r>
              <a:rPr lang="en-US" dirty="0" err="1"/>
              <a:t>Folglich</a:t>
            </a:r>
            <a:r>
              <a:rPr lang="en-US" dirty="0"/>
              <a:t> </a:t>
            </a:r>
            <a:r>
              <a:rPr lang="en-US" dirty="0" err="1"/>
              <a:t>ist</a:t>
            </a:r>
            <a:r>
              <a:rPr lang="en-US" dirty="0"/>
              <a:t> die </a:t>
            </a:r>
            <a:r>
              <a:rPr lang="en-US" dirty="0" err="1"/>
              <a:t>Wirtschaft</a:t>
            </a:r>
            <a:r>
              <a:rPr lang="en-US" dirty="0"/>
              <a:t> </a:t>
            </a:r>
            <a:r>
              <a:rPr lang="en-US" dirty="0" err="1"/>
              <a:t>für</a:t>
            </a:r>
            <a:r>
              <a:rPr lang="en-US" dirty="0"/>
              <a:t> den Menschen da und </a:t>
            </a:r>
            <a:r>
              <a:rPr lang="en-US" dirty="0" err="1"/>
              <a:t>nicht</a:t>
            </a:r>
            <a:r>
              <a:rPr lang="en-US" dirty="0"/>
              <a:t> </a:t>
            </a:r>
            <a:r>
              <a:rPr lang="en-US" dirty="0" err="1"/>
              <a:t>umgekehrt</a:t>
            </a:r>
            <a:r>
              <a:rPr lang="en-US" dirty="0"/>
              <a:t>."  </a:t>
            </a:r>
            <a:endParaRPr lang="en-US" dirty="0" smtClean="0"/>
          </a:p>
          <a:p>
            <a:pPr marL="0" indent="0" algn="r">
              <a:buNone/>
            </a:pPr>
            <a:r>
              <a:rPr lang="en-US" i="1" dirty="0" smtClean="0"/>
              <a:t>- Prof</a:t>
            </a:r>
            <a:r>
              <a:rPr lang="en-US" i="1" dirty="0"/>
              <a:t>. </a:t>
            </a:r>
            <a:r>
              <a:rPr lang="en-US" i="1" dirty="0" err="1"/>
              <a:t>Götz</a:t>
            </a:r>
            <a:r>
              <a:rPr lang="en-US" i="1" dirty="0"/>
              <a:t> W. Werner, </a:t>
            </a:r>
            <a:r>
              <a:rPr lang="en-US" i="1" dirty="0" err="1"/>
              <a:t>Gründer</a:t>
            </a:r>
            <a:r>
              <a:rPr lang="en-US" i="1" dirty="0"/>
              <a:t> und </a:t>
            </a:r>
            <a:r>
              <a:rPr lang="en-US" i="1" dirty="0" err="1"/>
              <a:t>Aufsichtsrat</a:t>
            </a:r>
            <a:r>
              <a:rPr lang="en-US" i="1" dirty="0"/>
              <a:t> von </a:t>
            </a:r>
            <a:r>
              <a:rPr lang="en-US" i="1" dirty="0" err="1"/>
              <a:t>dm</a:t>
            </a:r>
            <a:endParaRPr lang="en-US" dirty="0"/>
          </a:p>
          <a:p>
            <a:endParaRPr lang="en-US" dirty="0"/>
          </a:p>
        </p:txBody>
      </p:sp>
    </p:spTree>
    <p:extLst>
      <p:ext uri="{BB962C8B-B14F-4D97-AF65-F5344CB8AC3E}">
        <p14:creationId xmlns:p14="http://schemas.microsoft.com/office/powerpoint/2010/main" val="1254201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Internetpräsenz</a:t>
            </a:r>
            <a:endParaRPr lang="en-US" dirty="0"/>
          </a:p>
        </p:txBody>
      </p:sp>
      <p:sp>
        <p:nvSpPr>
          <p:cNvPr id="4" name="Content Placeholder 3"/>
          <p:cNvSpPr>
            <a:spLocks noGrp="1"/>
          </p:cNvSpPr>
          <p:nvPr>
            <p:ph idx="1"/>
          </p:nvPr>
        </p:nvSpPr>
        <p:spPr>
          <a:xfrm>
            <a:off x="629496" y="4933950"/>
            <a:ext cx="5676900" cy="1479549"/>
          </a:xfrm>
        </p:spPr>
        <p:txBody>
          <a:bodyPr>
            <a:noAutofit/>
          </a:bodyPr>
          <a:lstStyle/>
          <a:p>
            <a:r>
              <a:rPr lang="en-US" sz="1600" dirty="0" err="1" smtClean="0"/>
              <a:t>dm</a:t>
            </a:r>
            <a:r>
              <a:rPr lang="en-US" sz="1600" dirty="0" smtClean="0"/>
              <a:t> </a:t>
            </a:r>
            <a:r>
              <a:rPr lang="en-US" sz="1600" dirty="0" err="1" smtClean="0"/>
              <a:t>bei</a:t>
            </a:r>
            <a:r>
              <a:rPr lang="en-US" sz="1600" dirty="0" smtClean="0"/>
              <a:t> YouTube: </a:t>
            </a:r>
            <a:r>
              <a:rPr lang="en-US" sz="1600" dirty="0" smtClean="0">
                <a:hlinkClick r:id="rId3"/>
              </a:rPr>
              <a:t>https://www.youtube.com/user/dmdeutschland</a:t>
            </a:r>
            <a:endParaRPr lang="en-US" sz="1600" dirty="0" smtClean="0"/>
          </a:p>
          <a:p>
            <a:r>
              <a:rPr lang="en-US" sz="1600" dirty="0" err="1" smtClean="0"/>
              <a:t>Webseite</a:t>
            </a:r>
            <a:r>
              <a:rPr lang="en-US" sz="1600" dirty="0" smtClean="0"/>
              <a:t>: </a:t>
            </a:r>
            <a:r>
              <a:rPr lang="en-US" sz="1600" dirty="0" smtClean="0">
                <a:hlinkClick r:id="rId4"/>
              </a:rPr>
              <a:t>https://www.dm.de/</a:t>
            </a:r>
            <a:r>
              <a:rPr lang="en-US" sz="1600" dirty="0" smtClean="0"/>
              <a:t>; </a:t>
            </a:r>
            <a:r>
              <a:rPr lang="en-US" sz="1600" dirty="0" smtClean="0">
                <a:hlinkClick r:id="rId5"/>
              </a:rPr>
              <a:t>https://www.dm.de/unternehmen/</a:t>
            </a:r>
            <a:endParaRPr lang="en-US" sz="1600" dirty="0" smtClean="0"/>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1690688"/>
            <a:ext cx="6131122" cy="265430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06396" y="3352800"/>
            <a:ext cx="5593503" cy="2659130"/>
          </a:xfrm>
          <a:prstGeom prst="rect">
            <a:avLst/>
          </a:prstGeom>
        </p:spPr>
      </p:pic>
    </p:spTree>
    <p:extLst>
      <p:ext uri="{BB962C8B-B14F-4D97-AF65-F5344CB8AC3E}">
        <p14:creationId xmlns:p14="http://schemas.microsoft.com/office/powerpoint/2010/main" val="1266320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5775325"/>
            <a:ext cx="2247900" cy="447675"/>
          </a:xfrm>
        </p:spPr>
        <p:txBody>
          <a:bodyPr>
            <a:noAutofit/>
          </a:bodyPr>
          <a:lstStyle/>
          <a:p>
            <a:r>
              <a:rPr lang="en-US" sz="2000" dirty="0" err="1" smtClean="0"/>
              <a:t>Quelle</a:t>
            </a:r>
            <a:r>
              <a:rPr lang="en-US" sz="2000" dirty="0" smtClean="0"/>
              <a:t>: </a:t>
            </a:r>
            <a:r>
              <a:rPr lang="en-US" sz="2000" dirty="0" smtClean="0">
                <a:hlinkClick r:id="rId3"/>
              </a:rPr>
              <a:t>focus.de</a:t>
            </a:r>
            <a:endParaRPr lang="en-US" sz="2000" dirty="0"/>
          </a:p>
        </p:txBody>
      </p:sp>
      <p:sp>
        <p:nvSpPr>
          <p:cNvPr id="11" name="TextBox 10"/>
          <p:cNvSpPr txBox="1"/>
          <p:nvPr/>
        </p:nvSpPr>
        <p:spPr>
          <a:xfrm>
            <a:off x="5758622" y="719106"/>
            <a:ext cx="5943600" cy="5755422"/>
          </a:xfrm>
          <a:prstGeom prst="rect">
            <a:avLst/>
          </a:prstGeom>
          <a:noFill/>
        </p:spPr>
        <p:txBody>
          <a:bodyPr wrap="square" rtlCol="0">
            <a:spAutoFit/>
          </a:bodyPr>
          <a:lstStyle/>
          <a:p>
            <a:pPr marL="342900" indent="-342900">
              <a:lnSpc>
                <a:spcPct val="150000"/>
              </a:lnSpc>
              <a:buAutoNum type="arabicPeriod"/>
            </a:pPr>
            <a:r>
              <a:rPr lang="en-US" sz="2800" b="1" dirty="0" smtClean="0">
                <a:latin typeface="Arial" charset="0"/>
                <a:ea typeface="Arial" charset="0"/>
                <a:cs typeface="Arial" charset="0"/>
              </a:rPr>
              <a:t>Die </a:t>
            </a:r>
            <a:r>
              <a:rPr lang="en-US" sz="2800" b="1" dirty="0" err="1" smtClean="0">
                <a:latin typeface="Arial" charset="0"/>
                <a:ea typeface="Arial" charset="0"/>
                <a:cs typeface="Arial" charset="0"/>
              </a:rPr>
              <a:t>Atmosphäre</a:t>
            </a:r>
            <a:endParaRPr lang="en-US" sz="2800" b="1" dirty="0" smtClean="0">
              <a:latin typeface="Arial" charset="0"/>
              <a:ea typeface="Arial" charset="0"/>
              <a:cs typeface="Arial" charset="0"/>
            </a:endParaRPr>
          </a:p>
          <a:p>
            <a:pPr marL="342900" indent="-342900">
              <a:lnSpc>
                <a:spcPct val="150000"/>
              </a:lnSpc>
              <a:buAutoNum type="arabicPeriod"/>
            </a:pPr>
            <a:r>
              <a:rPr lang="en-US" sz="2800" b="1" dirty="0" smtClean="0">
                <a:latin typeface="Arial" charset="0"/>
                <a:ea typeface="Arial" charset="0"/>
                <a:cs typeface="Arial" charset="0"/>
              </a:rPr>
              <a:t>Das </a:t>
            </a:r>
            <a:r>
              <a:rPr lang="en-US" sz="2800" b="1" dirty="0" err="1" smtClean="0">
                <a:latin typeface="Arial" charset="0"/>
                <a:ea typeface="Arial" charset="0"/>
                <a:cs typeface="Arial" charset="0"/>
              </a:rPr>
              <a:t>Lebensgefühl</a:t>
            </a:r>
            <a:endParaRPr lang="en-US" sz="2800" b="1" dirty="0" smtClean="0">
              <a:latin typeface="Arial" charset="0"/>
              <a:ea typeface="Arial" charset="0"/>
              <a:cs typeface="Arial" charset="0"/>
            </a:endParaRPr>
          </a:p>
          <a:p>
            <a:pPr marL="342900" indent="-342900">
              <a:lnSpc>
                <a:spcPct val="150000"/>
              </a:lnSpc>
              <a:buAutoNum type="arabicPeriod"/>
            </a:pPr>
            <a:r>
              <a:rPr lang="en-US" sz="2800" b="1" dirty="0" smtClean="0">
                <a:latin typeface="Arial" charset="0"/>
                <a:ea typeface="Arial" charset="0"/>
                <a:cs typeface="Arial" charset="0"/>
              </a:rPr>
              <a:t>Das Personal </a:t>
            </a:r>
          </a:p>
          <a:p>
            <a:pPr marL="342900" indent="-342900">
              <a:lnSpc>
                <a:spcPct val="150000"/>
              </a:lnSpc>
              <a:buAutoNum type="arabicPeriod"/>
            </a:pPr>
            <a:r>
              <a:rPr lang="en-US" sz="2800" b="1" dirty="0" smtClean="0">
                <a:latin typeface="Arial" charset="0"/>
                <a:ea typeface="Arial" charset="0"/>
                <a:cs typeface="Arial" charset="0"/>
              </a:rPr>
              <a:t>Die </a:t>
            </a:r>
            <a:r>
              <a:rPr lang="en-US" sz="2800" b="1" dirty="0" err="1" smtClean="0">
                <a:latin typeface="Arial" charset="0"/>
                <a:ea typeface="Arial" charset="0"/>
                <a:cs typeface="Arial" charset="0"/>
              </a:rPr>
              <a:t>Beratung</a:t>
            </a:r>
            <a:endParaRPr lang="en-US" sz="2800" b="1" dirty="0" smtClean="0">
              <a:latin typeface="Arial" charset="0"/>
              <a:ea typeface="Arial" charset="0"/>
              <a:cs typeface="Arial" charset="0"/>
            </a:endParaRPr>
          </a:p>
          <a:p>
            <a:pPr marL="342900" indent="-342900">
              <a:lnSpc>
                <a:spcPct val="150000"/>
              </a:lnSpc>
              <a:buAutoNum type="arabicPeriod"/>
            </a:pPr>
            <a:r>
              <a:rPr lang="en-US" sz="2800" b="1" dirty="0" smtClean="0">
                <a:latin typeface="Arial" charset="0"/>
                <a:ea typeface="Arial" charset="0"/>
                <a:cs typeface="Arial" charset="0"/>
              </a:rPr>
              <a:t>Das </a:t>
            </a:r>
            <a:r>
              <a:rPr lang="en-US" sz="2800" b="1" dirty="0" err="1" smtClean="0">
                <a:latin typeface="Arial" charset="0"/>
                <a:ea typeface="Arial" charset="0"/>
                <a:cs typeface="Arial" charset="0"/>
              </a:rPr>
              <a:t>Angebot</a:t>
            </a:r>
            <a:endParaRPr lang="en-US" sz="2800" b="1" dirty="0" smtClean="0">
              <a:latin typeface="Arial" charset="0"/>
              <a:ea typeface="Arial" charset="0"/>
              <a:cs typeface="Arial" charset="0"/>
            </a:endParaRPr>
          </a:p>
          <a:p>
            <a:pPr marL="342900" indent="-342900">
              <a:lnSpc>
                <a:spcPct val="150000"/>
              </a:lnSpc>
              <a:buAutoNum type="arabicPeriod"/>
            </a:pPr>
            <a:r>
              <a:rPr lang="en-US" sz="2800" b="1" dirty="0" smtClean="0">
                <a:latin typeface="Arial" charset="0"/>
                <a:ea typeface="Arial" charset="0"/>
                <a:cs typeface="Arial" charset="0"/>
              </a:rPr>
              <a:t>Die </a:t>
            </a:r>
            <a:r>
              <a:rPr lang="en-US" sz="2800" b="1" dirty="0" err="1" smtClean="0">
                <a:latin typeface="Arial" charset="0"/>
                <a:ea typeface="Arial" charset="0"/>
                <a:cs typeface="Arial" charset="0"/>
              </a:rPr>
              <a:t>Eigenmarken</a:t>
            </a:r>
            <a:endParaRPr lang="en-US" sz="2800" b="1" dirty="0" smtClean="0">
              <a:latin typeface="Arial" charset="0"/>
              <a:ea typeface="Arial" charset="0"/>
              <a:cs typeface="Arial" charset="0"/>
            </a:endParaRPr>
          </a:p>
          <a:p>
            <a:pPr marL="342900" indent="-342900">
              <a:lnSpc>
                <a:spcPct val="150000"/>
              </a:lnSpc>
              <a:buAutoNum type="arabicPeriod"/>
            </a:pPr>
            <a:r>
              <a:rPr lang="en-US" sz="2800" b="1" dirty="0" smtClean="0">
                <a:latin typeface="Arial" charset="0"/>
                <a:ea typeface="Arial" charset="0"/>
                <a:cs typeface="Arial" charset="0"/>
              </a:rPr>
              <a:t>Die </a:t>
            </a:r>
            <a:r>
              <a:rPr lang="en-US" sz="2800" b="1" dirty="0" err="1" smtClean="0">
                <a:latin typeface="Arial" charset="0"/>
                <a:ea typeface="Arial" charset="0"/>
                <a:cs typeface="Arial" charset="0"/>
              </a:rPr>
              <a:t>Transparenz</a:t>
            </a:r>
            <a:endParaRPr lang="en-US" sz="2800" b="1" dirty="0" smtClean="0">
              <a:latin typeface="Arial" charset="0"/>
              <a:ea typeface="Arial" charset="0"/>
              <a:cs typeface="Arial" charset="0"/>
            </a:endParaRPr>
          </a:p>
          <a:p>
            <a:pPr marL="342900" indent="-342900">
              <a:lnSpc>
                <a:spcPct val="150000"/>
              </a:lnSpc>
              <a:buAutoNum type="arabicPeriod"/>
            </a:pPr>
            <a:r>
              <a:rPr lang="en-US" sz="2800" b="1" dirty="0" smtClean="0">
                <a:latin typeface="Arial" charset="0"/>
                <a:ea typeface="Arial" charset="0"/>
                <a:cs typeface="Arial" charset="0"/>
              </a:rPr>
              <a:t>Die </a:t>
            </a:r>
            <a:r>
              <a:rPr lang="en-US" sz="2800" b="1" dirty="0" err="1" smtClean="0">
                <a:latin typeface="Arial" charset="0"/>
                <a:ea typeface="Arial" charset="0"/>
                <a:cs typeface="Arial" charset="0"/>
              </a:rPr>
              <a:t>Nachhaltigkeit</a:t>
            </a:r>
            <a:endParaRPr lang="en-US" sz="2800" b="1" dirty="0" smtClean="0">
              <a:latin typeface="Arial" charset="0"/>
              <a:ea typeface="Arial" charset="0"/>
              <a:cs typeface="Arial" charset="0"/>
            </a:endParaRPr>
          </a:p>
          <a:p>
            <a:pPr marL="342900" indent="-342900">
              <a:buAutoNum type="arabicPeriod"/>
            </a:pPr>
            <a:endParaRPr lang="en-US" sz="3200" dirty="0"/>
          </a:p>
        </p:txBody>
      </p:sp>
      <p:pic>
        <p:nvPicPr>
          <p:cNvPr id="3074" name="Picture 2" descr="ie Drogeriemarktkette dm genießt bei Mitarbeitern und Kunden einen 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247" y="2540000"/>
            <a:ext cx="4511304" cy="3000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Content Placeholder 4"/>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rot="19733854">
            <a:off x="-86529" y="826295"/>
            <a:ext cx="6680200" cy="1524000"/>
          </a:xfrm>
        </p:spPr>
      </p:pic>
    </p:spTree>
    <p:extLst>
      <p:ext uri="{BB962C8B-B14F-4D97-AF65-F5344CB8AC3E}">
        <p14:creationId xmlns:p14="http://schemas.microsoft.com/office/powerpoint/2010/main" val="1465553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Popularität</a:t>
            </a:r>
            <a:endParaRPr lang="en-US" dirty="0"/>
          </a:p>
        </p:txBody>
      </p:sp>
      <p:sp>
        <p:nvSpPr>
          <p:cNvPr id="3" name="Content Placeholder 2"/>
          <p:cNvSpPr>
            <a:spLocks noGrp="1"/>
          </p:cNvSpPr>
          <p:nvPr>
            <p:ph idx="1"/>
          </p:nvPr>
        </p:nvSpPr>
        <p:spPr>
          <a:xfrm>
            <a:off x="838200" y="1690688"/>
            <a:ext cx="11282478" cy="3114675"/>
          </a:xfrm>
        </p:spPr>
        <p:txBody>
          <a:bodyPr>
            <a:noAutofit/>
          </a:bodyPr>
          <a:lstStyle/>
          <a:p>
            <a:pPr marL="0" indent="0" algn="just">
              <a:lnSpc>
                <a:spcPct val="150000"/>
              </a:lnSpc>
              <a:buNone/>
            </a:pPr>
            <a:r>
              <a:rPr lang="en-US" sz="2000" b="1" dirty="0" err="1"/>
              <a:t>Amazon.de</a:t>
            </a:r>
            <a:r>
              <a:rPr lang="en-US" sz="2000" b="1" dirty="0"/>
              <a:t> und </a:t>
            </a:r>
            <a:r>
              <a:rPr lang="en-US" sz="2000" b="1" dirty="0" err="1"/>
              <a:t>dm</a:t>
            </a:r>
            <a:r>
              <a:rPr lang="en-US" sz="2000" b="1" dirty="0"/>
              <a:t> </a:t>
            </a:r>
            <a:r>
              <a:rPr lang="en-US" sz="2000" b="1" dirty="0" err="1"/>
              <a:t>liefern</a:t>
            </a:r>
            <a:r>
              <a:rPr lang="en-US" sz="2000" b="1" dirty="0"/>
              <a:t> </a:t>
            </a:r>
            <a:r>
              <a:rPr lang="en-US" sz="2000" b="1" dirty="0" err="1"/>
              <a:t>sich</a:t>
            </a:r>
            <a:r>
              <a:rPr lang="en-US" sz="2000" b="1" dirty="0"/>
              <a:t> </a:t>
            </a:r>
            <a:r>
              <a:rPr lang="en-US" sz="2000" b="1" dirty="0" err="1"/>
              <a:t>seit</a:t>
            </a:r>
            <a:r>
              <a:rPr lang="en-US" sz="2000" b="1" dirty="0"/>
              <a:t> </a:t>
            </a:r>
            <a:r>
              <a:rPr lang="en-US" sz="2000" b="1" dirty="0" err="1"/>
              <a:t>Jahren</a:t>
            </a:r>
            <a:r>
              <a:rPr lang="en-US" sz="2000" b="1" dirty="0"/>
              <a:t> </a:t>
            </a:r>
            <a:r>
              <a:rPr lang="en-US" sz="2000" b="1" dirty="0" err="1"/>
              <a:t>einen</a:t>
            </a:r>
            <a:r>
              <a:rPr lang="en-US" sz="2000" b="1" dirty="0"/>
              <a:t> </a:t>
            </a:r>
            <a:r>
              <a:rPr lang="en-US" sz="2000" b="1" dirty="0" err="1"/>
              <a:t>engen</a:t>
            </a:r>
            <a:r>
              <a:rPr lang="en-US" sz="2000" b="1" dirty="0"/>
              <a:t> </a:t>
            </a:r>
            <a:r>
              <a:rPr lang="en-US" sz="2000" b="1" dirty="0" err="1"/>
              <a:t>Kampf</a:t>
            </a:r>
            <a:r>
              <a:rPr lang="en-US" sz="2000" b="1" dirty="0"/>
              <a:t> um die Position des </a:t>
            </a:r>
            <a:r>
              <a:rPr lang="en-US" sz="2000" b="1" dirty="0" err="1"/>
              <a:t>beliebtesten</a:t>
            </a:r>
            <a:r>
              <a:rPr lang="en-US" sz="2000" b="1" dirty="0"/>
              <a:t> </a:t>
            </a:r>
            <a:r>
              <a:rPr lang="en-US" sz="2000" b="1" dirty="0" err="1"/>
              <a:t>deutschen</a:t>
            </a:r>
            <a:r>
              <a:rPr lang="en-US" sz="2000" b="1" dirty="0"/>
              <a:t> </a:t>
            </a:r>
            <a:r>
              <a:rPr lang="en-US" sz="2000" b="1" dirty="0" err="1"/>
              <a:t>Händlers</a:t>
            </a:r>
            <a:r>
              <a:rPr lang="en-US" sz="2000" b="1" dirty="0"/>
              <a:t>. Der </a:t>
            </a:r>
            <a:r>
              <a:rPr lang="en-US" sz="2000" b="1" dirty="0" err="1"/>
              <a:t>diesjährige</a:t>
            </a:r>
            <a:r>
              <a:rPr lang="en-US" sz="2000" b="1" dirty="0"/>
              <a:t> </a:t>
            </a:r>
            <a:r>
              <a:rPr lang="en-US" sz="2000" b="1" dirty="0" err="1"/>
              <a:t>Sieger</a:t>
            </a:r>
            <a:r>
              <a:rPr lang="en-US" sz="2000" b="1" dirty="0"/>
              <a:t> </a:t>
            </a:r>
            <a:r>
              <a:rPr lang="en-US" sz="2000" b="1" dirty="0" err="1"/>
              <a:t>dm</a:t>
            </a:r>
            <a:r>
              <a:rPr lang="en-US" sz="2000" b="1" dirty="0"/>
              <a:t> </a:t>
            </a:r>
            <a:r>
              <a:rPr lang="en-US" sz="2000" b="1" dirty="0" err="1"/>
              <a:t>landet</a:t>
            </a:r>
            <a:r>
              <a:rPr lang="en-US" sz="2000" b="1" dirty="0"/>
              <a:t> in </a:t>
            </a:r>
            <a:r>
              <a:rPr lang="en-US" sz="2000" b="1" dirty="0" err="1"/>
              <a:t>acht</a:t>
            </a:r>
            <a:r>
              <a:rPr lang="en-US" sz="2000" b="1" dirty="0"/>
              <a:t> </a:t>
            </a:r>
            <a:r>
              <a:rPr lang="en-US" sz="2000" b="1" dirty="0" err="1"/>
              <a:t>Kategorien</a:t>
            </a:r>
            <a:r>
              <a:rPr lang="en-US" sz="2000" b="1" dirty="0"/>
              <a:t> </a:t>
            </a:r>
            <a:r>
              <a:rPr lang="en-US" sz="2000" b="1" dirty="0" err="1"/>
              <a:t>unter</a:t>
            </a:r>
            <a:r>
              <a:rPr lang="en-US" sz="2000" b="1" dirty="0"/>
              <a:t> den Top 10 und </a:t>
            </a:r>
            <a:r>
              <a:rPr lang="en-US" sz="2000" b="1" dirty="0" err="1"/>
              <a:t>glänzt</a:t>
            </a:r>
            <a:r>
              <a:rPr lang="en-US" sz="2000" b="1" dirty="0"/>
              <a:t> </a:t>
            </a:r>
            <a:r>
              <a:rPr lang="en-US" sz="2000" b="1" dirty="0" err="1"/>
              <a:t>besonders</a:t>
            </a:r>
            <a:r>
              <a:rPr lang="en-US" sz="2000" b="1" dirty="0"/>
              <a:t> </a:t>
            </a:r>
            <a:r>
              <a:rPr lang="en-US" sz="2000" b="1" dirty="0" err="1"/>
              <a:t>bei</a:t>
            </a:r>
            <a:r>
              <a:rPr lang="en-US" sz="2000" b="1" dirty="0"/>
              <a:t> </a:t>
            </a:r>
            <a:r>
              <a:rPr lang="en-US" sz="2000" b="1" u="sng" dirty="0" err="1"/>
              <a:t>Vertrauen</a:t>
            </a:r>
            <a:r>
              <a:rPr lang="en-US" sz="2000" b="1" dirty="0"/>
              <a:t>, </a:t>
            </a:r>
            <a:r>
              <a:rPr lang="en-US" sz="2000" b="1" u="sng" dirty="0" err="1"/>
              <a:t>Qualität</a:t>
            </a:r>
            <a:r>
              <a:rPr lang="en-US" sz="2000" b="1" dirty="0"/>
              <a:t> und </a:t>
            </a:r>
            <a:r>
              <a:rPr lang="en-US" sz="2000" b="1" dirty="0" err="1"/>
              <a:t>beim</a:t>
            </a:r>
            <a:r>
              <a:rPr lang="en-US" sz="2000" b="1" dirty="0"/>
              <a:t> </a:t>
            </a:r>
            <a:r>
              <a:rPr lang="en-US" sz="2000" b="1" u="sng" dirty="0" err="1"/>
              <a:t>Preis-Leistungs-Verhältnis</a:t>
            </a:r>
            <a:r>
              <a:rPr lang="en-US" sz="2000" b="1" dirty="0"/>
              <a:t>. </a:t>
            </a:r>
            <a:r>
              <a:rPr lang="en-US" sz="2000" b="1" dirty="0" smtClean="0"/>
              <a:t>(</a:t>
            </a:r>
            <a:r>
              <a:rPr lang="is-IS" sz="2000" b="1" dirty="0" smtClean="0"/>
              <a:t>…) </a:t>
            </a:r>
          </a:p>
          <a:p>
            <a:pPr marL="0" indent="0" algn="just">
              <a:lnSpc>
                <a:spcPct val="150000"/>
              </a:lnSpc>
              <a:buNone/>
            </a:pPr>
            <a:r>
              <a:rPr lang="en-US" sz="2000" b="1" dirty="0" err="1" smtClean="0"/>
              <a:t>Ein</a:t>
            </a:r>
            <a:r>
              <a:rPr lang="en-US" sz="2000" b="1" dirty="0" smtClean="0"/>
              <a:t> </a:t>
            </a:r>
            <a:r>
              <a:rPr lang="en-US" sz="2000" b="1" dirty="0"/>
              <a:t>Trend </a:t>
            </a:r>
            <a:r>
              <a:rPr lang="en-US" sz="2000" b="1" dirty="0" err="1"/>
              <a:t>vergangener</a:t>
            </a:r>
            <a:r>
              <a:rPr lang="en-US" sz="2000" b="1" dirty="0"/>
              <a:t> </a:t>
            </a:r>
            <a:r>
              <a:rPr lang="en-US" sz="2000" b="1" dirty="0" err="1"/>
              <a:t>Jahre</a:t>
            </a:r>
            <a:r>
              <a:rPr lang="en-US" sz="2000" b="1" dirty="0"/>
              <a:t> </a:t>
            </a:r>
            <a:r>
              <a:rPr lang="en-US" sz="2000" b="1" dirty="0" err="1"/>
              <a:t>setzt</a:t>
            </a:r>
            <a:r>
              <a:rPr lang="en-US" sz="2000" b="1" dirty="0"/>
              <a:t> </a:t>
            </a:r>
            <a:r>
              <a:rPr lang="en-US" sz="2000" b="1" dirty="0" err="1"/>
              <a:t>sich</a:t>
            </a:r>
            <a:r>
              <a:rPr lang="en-US" sz="2000" b="1" dirty="0"/>
              <a:t> fort: Die </a:t>
            </a:r>
            <a:r>
              <a:rPr lang="en-US" sz="2000" b="1" dirty="0" err="1"/>
              <a:t>Deutschen</a:t>
            </a:r>
            <a:r>
              <a:rPr lang="en-US" sz="2000" b="1" dirty="0"/>
              <a:t> </a:t>
            </a:r>
            <a:r>
              <a:rPr lang="en-US" sz="2000" b="1" dirty="0" err="1"/>
              <a:t>kaufen</a:t>
            </a:r>
            <a:r>
              <a:rPr lang="en-US" sz="2000" b="1" dirty="0"/>
              <a:t> am </a:t>
            </a:r>
            <a:r>
              <a:rPr lang="en-US" sz="2000" b="1" dirty="0" err="1"/>
              <a:t>liebsten</a:t>
            </a:r>
            <a:r>
              <a:rPr lang="en-US" sz="2000" b="1" dirty="0"/>
              <a:t> </a:t>
            </a:r>
            <a:r>
              <a:rPr lang="en-US" sz="2000" b="1" dirty="0" err="1"/>
              <a:t>bei</a:t>
            </a:r>
            <a:r>
              <a:rPr lang="en-US" sz="2000" b="1" dirty="0"/>
              <a:t> </a:t>
            </a:r>
            <a:r>
              <a:rPr lang="en-US" sz="2000" b="1" dirty="0" err="1"/>
              <a:t>Händlern</a:t>
            </a:r>
            <a:r>
              <a:rPr lang="en-US" sz="2000" b="1" dirty="0"/>
              <a:t>, </a:t>
            </a:r>
            <a:r>
              <a:rPr lang="en-US" sz="2000" b="1" dirty="0" err="1"/>
              <a:t>zu</a:t>
            </a:r>
            <a:r>
              <a:rPr lang="en-US" sz="2000" b="1" dirty="0"/>
              <a:t> </a:t>
            </a:r>
            <a:r>
              <a:rPr lang="en-US" sz="2000" b="1" dirty="0" err="1"/>
              <a:t>denen</a:t>
            </a:r>
            <a:r>
              <a:rPr lang="en-US" sz="2000" b="1" dirty="0"/>
              <a:t> </a:t>
            </a:r>
            <a:r>
              <a:rPr lang="en-US" sz="2000" b="1" dirty="0" err="1"/>
              <a:t>sie</a:t>
            </a:r>
            <a:r>
              <a:rPr lang="en-US" sz="2000" b="1" dirty="0"/>
              <a:t> </a:t>
            </a:r>
            <a:r>
              <a:rPr lang="en-US" sz="2000" b="1" dirty="0" err="1"/>
              <a:t>eine</a:t>
            </a:r>
            <a:r>
              <a:rPr lang="en-US" sz="2000" b="1" dirty="0"/>
              <a:t> </a:t>
            </a:r>
            <a:r>
              <a:rPr lang="en-US" sz="2000" b="1" u="sng" dirty="0" err="1"/>
              <a:t>emotionale</a:t>
            </a:r>
            <a:r>
              <a:rPr lang="en-US" sz="2000" b="1" u="sng" dirty="0"/>
              <a:t> </a:t>
            </a:r>
            <a:r>
              <a:rPr lang="en-US" sz="2000" b="1" u="sng" dirty="0" err="1"/>
              <a:t>Bindung</a:t>
            </a:r>
            <a:r>
              <a:rPr lang="en-US" sz="2000" b="1" dirty="0"/>
              <a:t> </a:t>
            </a:r>
            <a:r>
              <a:rPr lang="en-US" sz="2000" b="1" dirty="0" err="1"/>
              <a:t>haben</a:t>
            </a:r>
            <a:r>
              <a:rPr lang="en-US" sz="2000" b="1" dirty="0"/>
              <a:t>. Die </a:t>
            </a:r>
            <a:r>
              <a:rPr lang="en-US" sz="2000" b="1" dirty="0" err="1"/>
              <a:t>Marke</a:t>
            </a:r>
            <a:r>
              <a:rPr lang="en-US" sz="2000" b="1" dirty="0"/>
              <a:t> </a:t>
            </a:r>
            <a:r>
              <a:rPr lang="en-US" sz="2000" b="1" dirty="0" err="1"/>
              <a:t>wird</a:t>
            </a:r>
            <a:r>
              <a:rPr lang="en-US" sz="2000" b="1" dirty="0"/>
              <a:t> </a:t>
            </a:r>
            <a:r>
              <a:rPr lang="en-US" sz="2000" b="1" dirty="0" err="1"/>
              <a:t>immer</a:t>
            </a:r>
            <a:r>
              <a:rPr lang="en-US" sz="2000" b="1" dirty="0"/>
              <a:t> </a:t>
            </a:r>
            <a:r>
              <a:rPr lang="en-US" sz="2000" b="1" dirty="0" err="1"/>
              <a:t>wichtiger</a:t>
            </a:r>
            <a:r>
              <a:rPr lang="en-US" sz="2000" b="1" dirty="0"/>
              <a:t>. Der </a:t>
            </a:r>
            <a:r>
              <a:rPr lang="en-US" sz="2000" b="1" dirty="0" err="1"/>
              <a:t>Preis</a:t>
            </a:r>
            <a:r>
              <a:rPr lang="en-US" sz="2000" b="1" dirty="0"/>
              <a:t> </a:t>
            </a:r>
            <a:r>
              <a:rPr lang="en-US" sz="2000" b="1" dirty="0" err="1"/>
              <a:t>hingegen</a:t>
            </a:r>
            <a:r>
              <a:rPr lang="en-US" sz="2000" b="1" dirty="0"/>
              <a:t> </a:t>
            </a:r>
            <a:r>
              <a:rPr lang="en-US" sz="2000" b="1" dirty="0" err="1"/>
              <a:t>verliert</a:t>
            </a:r>
            <a:r>
              <a:rPr lang="en-US" sz="2000" b="1" dirty="0"/>
              <a:t> </a:t>
            </a:r>
            <a:r>
              <a:rPr lang="en-US" sz="2000" b="1" dirty="0" err="1"/>
              <a:t>bei</a:t>
            </a:r>
            <a:r>
              <a:rPr lang="en-US" sz="2000" b="1" dirty="0"/>
              <a:t> der </a:t>
            </a:r>
            <a:r>
              <a:rPr lang="en-US" sz="2000" b="1" dirty="0" err="1"/>
              <a:t>Kaufentscheidung</a:t>
            </a:r>
            <a:r>
              <a:rPr lang="en-US" sz="2000" b="1" dirty="0"/>
              <a:t> an </a:t>
            </a:r>
            <a:r>
              <a:rPr lang="en-US" sz="2000" b="1" dirty="0" err="1"/>
              <a:t>Bedeutung</a:t>
            </a:r>
            <a:r>
              <a:rPr lang="en-US" sz="2000" b="1" dirty="0"/>
              <a:t>.</a:t>
            </a:r>
          </a:p>
        </p:txBody>
      </p:sp>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4465502" y="0"/>
            <a:ext cx="8145162" cy="6858000"/>
          </a:xfrm>
          <a:prstGeom prst="rect">
            <a:avLst/>
          </a:prstGeom>
        </p:spPr>
      </p:pic>
      <p:sp>
        <p:nvSpPr>
          <p:cNvPr id="5" name="TextBox 4"/>
          <p:cNvSpPr txBox="1"/>
          <p:nvPr/>
        </p:nvSpPr>
        <p:spPr>
          <a:xfrm>
            <a:off x="274938" y="5669261"/>
            <a:ext cx="3972394" cy="923330"/>
          </a:xfrm>
          <a:prstGeom prst="rect">
            <a:avLst/>
          </a:prstGeom>
          <a:noFill/>
        </p:spPr>
        <p:txBody>
          <a:bodyPr wrap="square" rtlCol="0">
            <a:spAutoFit/>
          </a:bodyPr>
          <a:lstStyle/>
          <a:p>
            <a:r>
              <a:rPr lang="en-US" dirty="0" err="1" smtClean="0"/>
              <a:t>Quelle</a:t>
            </a:r>
            <a:r>
              <a:rPr lang="en-US" dirty="0" smtClean="0"/>
              <a:t>: </a:t>
            </a:r>
            <a:r>
              <a:rPr lang="en-US" dirty="0" smtClean="0">
                <a:hlinkClick r:id="rId4"/>
              </a:rPr>
              <a:t>https://www.occstrategy.com/media/1755/de_herz-und-verstand_online.pdf</a:t>
            </a:r>
            <a:endParaRPr lang="en-US" dirty="0"/>
          </a:p>
        </p:txBody>
      </p:sp>
    </p:spTree>
    <p:extLst>
      <p:ext uri="{BB962C8B-B14F-4D97-AF65-F5344CB8AC3E}">
        <p14:creationId xmlns:p14="http://schemas.microsoft.com/office/powerpoint/2010/main" val="701459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Popularität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3066" y="1690688"/>
            <a:ext cx="5467636" cy="433950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8838" y="1435299"/>
            <a:ext cx="7874833" cy="4850281"/>
          </a:xfrm>
          <a:prstGeom prst="rect">
            <a:avLst/>
          </a:prstGeom>
        </p:spPr>
      </p:pic>
      <p:sp>
        <p:nvSpPr>
          <p:cNvPr id="6" name="TextBox 5"/>
          <p:cNvSpPr txBox="1"/>
          <p:nvPr/>
        </p:nvSpPr>
        <p:spPr>
          <a:xfrm>
            <a:off x="1083066" y="6285580"/>
            <a:ext cx="8162876" cy="369332"/>
          </a:xfrm>
          <a:prstGeom prst="rect">
            <a:avLst/>
          </a:prstGeom>
          <a:noFill/>
        </p:spPr>
        <p:txBody>
          <a:bodyPr wrap="none" rtlCol="0">
            <a:spAutoFit/>
          </a:bodyPr>
          <a:lstStyle/>
          <a:p>
            <a:r>
              <a:rPr lang="en-US" dirty="0" err="1" smtClean="0"/>
              <a:t>Quelle</a:t>
            </a:r>
            <a:r>
              <a:rPr lang="en-US" dirty="0" smtClean="0"/>
              <a:t>: </a:t>
            </a:r>
            <a:r>
              <a:rPr lang="en-US" dirty="0" smtClean="0">
                <a:hlinkClick r:id="rId4"/>
              </a:rPr>
              <a:t>https://www.occstrategy.com/media/1755/de_herz-und-verstand_online.pdf</a:t>
            </a:r>
            <a:endParaRPr lang="en-US" dirty="0"/>
          </a:p>
        </p:txBody>
      </p:sp>
    </p:spTree>
    <p:extLst>
      <p:ext uri="{BB962C8B-B14F-4D97-AF65-F5344CB8AC3E}">
        <p14:creationId xmlns:p14="http://schemas.microsoft.com/office/powerpoint/2010/main" val="45904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Popularität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5073" y="1416911"/>
            <a:ext cx="7379296" cy="142514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8647" y="2842059"/>
            <a:ext cx="7358921" cy="1292669"/>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b="49323"/>
          <a:stretch/>
        </p:blipFill>
        <p:spPr>
          <a:xfrm>
            <a:off x="1675073" y="4134728"/>
            <a:ext cx="7358921" cy="129171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8648" y="8964"/>
            <a:ext cx="7358921" cy="1290466"/>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t="50000"/>
          <a:stretch/>
        </p:blipFill>
        <p:spPr>
          <a:xfrm>
            <a:off x="4438647" y="5426439"/>
            <a:ext cx="7358921" cy="1274450"/>
          </a:xfrm>
          <a:prstGeom prst="rect">
            <a:avLst/>
          </a:prstGeom>
        </p:spPr>
      </p:pic>
    </p:spTree>
    <p:extLst>
      <p:ext uri="{BB962C8B-B14F-4D97-AF65-F5344CB8AC3E}">
        <p14:creationId xmlns:p14="http://schemas.microsoft.com/office/powerpoint/2010/main" val="14278144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302</Words>
  <Application>Microsoft Macintosh PowerPoint</Application>
  <PresentationFormat>Widescreen</PresentationFormat>
  <Paragraphs>37</Paragraphs>
  <Slides>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Wingdings</vt:lpstr>
      <vt:lpstr>Office Theme</vt:lpstr>
      <vt:lpstr>PowerPoint Presentation</vt:lpstr>
      <vt:lpstr>PowerPoint Presentation</vt:lpstr>
      <vt:lpstr>Hintergrund:  dm – Hier bin ich Mensch, hier kauf ich ein </vt:lpstr>
      <vt:lpstr>Internetpräsenz</vt:lpstr>
      <vt:lpstr>Quelle: focus.de</vt:lpstr>
      <vt:lpstr>Popularität</vt:lpstr>
      <vt:lpstr>Popularität</vt:lpstr>
      <vt:lpstr>Popularität</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Jeltsch, Veronika</dc:creator>
  <cp:lastModifiedBy>Jeltsch, Veronika</cp:lastModifiedBy>
  <cp:revision>10</cp:revision>
  <dcterms:created xsi:type="dcterms:W3CDTF">2019-10-06T18:55:42Z</dcterms:created>
  <dcterms:modified xsi:type="dcterms:W3CDTF">2019-10-07T21:17:34Z</dcterms:modified>
</cp:coreProperties>
</file>