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tags/tag24.xml" ContentType="application/vnd.openxmlformats-officedocument.presentationml.tags+xml"/>
  <Override PartName="/ppt/notesSlides/notesSlide16.xml" ContentType="application/vnd.openxmlformats-officedocument.presentationml.notesSlide+xml"/>
  <Override PartName="/ppt/tags/tag33.xml" ContentType="application/vnd.openxmlformats-officedocument.presentationml.tags+xml"/>
  <Default Extension="xml" ContentType="application/xml"/>
  <Override PartName="/ppt/tableStyles.xml" ContentType="application/vnd.openxmlformats-officedocument.presentationml.tableStyles+xml"/>
  <Override PartName="/ppt/tags/tag16.xml" ContentType="application/vnd.openxmlformats-officedocument.presentationml.tags+xml"/>
  <Override PartName="/ppt/notesSlides/notesSlide1.xml" ContentType="application/vnd.openxmlformats-officedocument.presentationml.notes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tags/tag4.xml" ContentType="application/vnd.openxmlformats-officedocument.presentationml.tags+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tags/tag40.xml" ContentType="application/vnd.openxmlformats-officedocument.presentationml.tags+xml"/>
  <Override PartName="/ppt/tags/tag23.xml" ContentType="application/vnd.openxmlformats-officedocument.presentationml.tags+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tags/tag39.xml" ContentType="application/vnd.openxmlformats-officedocument.presentationml.tags+xml"/>
  <Override PartName="/docProps/core.xml" ContentType="application/vnd.openxmlformats-package.core-properties+xml"/>
  <Override PartName="/ppt/tags/tag32.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slides/slide20.xml" ContentType="application/vnd.openxmlformats-officedocument.presentationml.slide+xml"/>
  <Override PartName="/ppt/notesSlides/notesSlide22.xml" ContentType="application/vnd.openxmlformats-officedocument.presentationml.notesSlide+xml"/>
  <Override PartName="/ppt/tags/tag3.xml" ContentType="application/vnd.openxmlformats-officedocument.presentationml.tags+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tags/tag29.xml" ContentType="application/vnd.openxmlformats-officedocument.presentationml.tags+xml"/>
  <Override PartName="/ppt/slides/slide12.xml" ContentType="application/vnd.openxmlformats-officedocument.presentationml.slide+xml"/>
  <Override PartName="/ppt/tags/tag22.xml" ContentType="application/vnd.openxmlformats-officedocument.presentationml.tags+xml"/>
  <Override PartName="/ppt/notesSlides/notesSlide14.xml" ContentType="application/vnd.openxmlformats-officedocument.presentationml.notesSlide+xml"/>
  <Override PartName="/ppt/tags/tag38.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presProps.xml" ContentType="application/vnd.openxmlformats-officedocument.presentationml.presProps+xml"/>
  <Override PartName="/ppt/tags/tag14.xml" ContentType="application/vnd.openxmlformats-officedocument.presentationml.tags+xml"/>
  <Override PartName="/ppt/tags/tag9.xml" ContentType="application/vnd.openxmlformats-officedocument.presentationml.tags+xml"/>
  <Override PartName="/ppt/tags/tag45.xml" ContentType="application/vnd.openxmlformats-officedocument.presentationml.tags+xml"/>
  <Override PartName="/ppt/notesSlides/notesSlide21.xml" ContentType="application/vnd.openxmlformats-officedocument.presentationml.notesSlide+xml"/>
  <Override PartName="/ppt/tags/tag2.xml" ContentType="application/vnd.openxmlformats-officedocument.presentationml.tags+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tags/tag28.xml" ContentType="application/vnd.openxmlformats-officedocument.presentationml.tags+xml"/>
  <Override PartName="/ppt/slides/slide11.xml" ContentType="application/vnd.openxmlformats-officedocument.presentationml.slide+xml"/>
  <Override PartName="/ppt/tags/tag21.xml" ContentType="application/vnd.openxmlformats-officedocument.presentationml.tags+xml"/>
  <Override PartName="/ppt/notesSlides/notesSlide13.xml" ContentType="application/vnd.openxmlformats-officedocument.presentationml.notesSlide+xml"/>
  <Override PartName="/ppt/tags/tag37.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slides/slide9.xml" ContentType="application/vnd.openxmlformats-officedocument.presentationml.slide+xml"/>
  <Override PartName="/ppt/tags/tag8.xml" ContentType="application/vnd.openxmlformats-officedocument.presentationml.tags+xml"/>
  <Override PartName="/ppt/slideLayouts/slideLayout9.xml" ContentType="application/vnd.openxmlformats-officedocument.presentationml.slideLayout+xml"/>
  <Override PartName="/ppt/tags/tag44.xml" ContentType="application/vnd.openxmlformats-officedocument.presentationml.tags+xml"/>
  <Override PartName="/ppt/notesSlides/notesSlide20.xml" ContentType="application/vnd.openxmlformats-officedocument.presentationml.notesSlide+xml"/>
  <Override PartName="/ppt/tags/tag1.xml" ContentType="application/vnd.openxmlformats-officedocument.presentationml.tags+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tags/tag27.xml" ContentType="application/vnd.openxmlformats-officedocument.presentationml.tags+xml"/>
  <Override PartName="/ppt/notesSlides/notesSlide19.xml" ContentType="application/vnd.openxmlformats-officedocument.presentationml.notesSlide+xml"/>
  <Override PartName="/ppt/slides/slide10.xml" ContentType="application/vnd.openxmlformats-officedocument.presentationml.slide+xml"/>
  <Override PartName="/ppt/tags/tag20.xml" ContentType="application/vnd.openxmlformats-officedocument.presentationml.tags+xml"/>
  <Override PartName="/ppt/notesSlides/notesSlide12.xml" ContentType="application/vnd.openxmlformats-officedocument.presentationml.notesSlide+xml"/>
  <Override PartName="/ppt/tags/tag36.xml" ContentType="application/vnd.openxmlformats-officedocument.presentationml.tags+xml"/>
  <Override PartName="/docProps/app.xml" ContentType="application/vnd.openxmlformats-officedocument.extended-properties+xml"/>
  <Override PartName="/ppt/tags/tag19.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slideLayouts/slideLayout12.xml" ContentType="application/vnd.openxmlformats-officedocument.presentationml.slideLayout+xml"/>
  <Override PartName="/ppt/notesSlides/notesSlide10.xml" ContentType="application/vnd.openxmlformats-officedocument.presentationml.notesSlide+xml"/>
  <Override PartName="/ppt/tags/tag7.xml" ContentType="application/vnd.openxmlformats-officedocument.presentationml.tags+xml"/>
  <Override PartName="/ppt/slides/slide8.xml" ContentType="application/vnd.openxmlformats-officedocument.presentationml.slide+xml"/>
  <Override PartName="/ppt/slideLayouts/slideLayout8.xml" ContentType="application/vnd.openxmlformats-officedocument.presentationml.slideLayout+xml"/>
  <Override PartName="/ppt/tags/tag43.xml" ContentType="application/vnd.openxmlformats-officedocument.presentationml.tags+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tags/tag26.xml" ContentType="application/vnd.openxmlformats-officedocument.presentationml.tags+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tags/tag35.xml" ContentType="application/vnd.openxmlformats-officedocument.presentationml.tags+xml"/>
  <Override PartName="/ppt/notesSlides/notesSlide11.xml" ContentType="application/vnd.openxmlformats-officedocument.presentationml.notesSlide+xml"/>
  <Override PartName="/ppt/tags/tag18.xml" ContentType="application/vnd.openxmlformats-officedocument.presentationml.tags+xml"/>
  <Override PartName="/ppt/notesSlides/notesSlide3.xml" ContentType="application/vnd.openxmlformats-officedocument.presentationml.notesSlide+xml"/>
  <Override PartName="/ppt/theme/theme2.xml" ContentType="application/vnd.openxmlformats-officedocument.theme+xml"/>
  <Override PartName="/ppt/tags/tag11.xml" ContentType="application/vnd.openxmlformats-officedocument.presentationml.tags+xml"/>
  <Override PartName="/ppt/slideLayouts/slideLayout11.xml" ContentType="application/vnd.openxmlformats-officedocument.presentationml.slideLayout+xml"/>
  <Override PartName="/ppt/slides/slide23.xml" ContentType="application/vnd.openxmlformats-officedocument.presentationml.slide+xml"/>
  <Override PartName="/ppt/tags/tag6.xml" ContentType="application/vnd.openxmlformats-officedocument.presentationml.tags+xml"/>
  <Override PartName="/ppt/slides/slide7.xml" ContentType="application/vnd.openxmlformats-officedocument.presentationml.slide+xml"/>
  <Override PartName="/ppt/slideLayouts/slideLayout7.xml" ContentType="application/vnd.openxmlformats-officedocument.presentationml.slideLayout+xml"/>
  <Override PartName="/ppt/tags/tag42.xml" ContentType="application/vnd.openxmlformats-officedocument.presentationml.tags+xml"/>
  <Override PartName="/ppt/notesMasters/notesMaster1.xml" ContentType="application/vnd.openxmlformats-officedocument.presentationml.notesMaster+xml"/>
  <Override PartName="/ppt/slides/slide15.xml" ContentType="application/vnd.openxmlformats-officedocument.presentationml.slide+xml"/>
  <Override PartName="/ppt/tags/tag25.xml" ContentType="application/vnd.openxmlformats-officedocument.presentationml.tags+xml"/>
  <Override PartName="/ppt/notesSlides/notesSlide17.xml" ContentType="application/vnd.openxmlformats-officedocument.presentationml.notesSlide+xml"/>
  <Override PartName="/ppt/tags/tag34.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tags/tag5.xml" ContentType="application/vnd.openxmlformats-officedocument.presentationml.tags+xml"/>
  <Override PartName="/ppt/slides/slide6.xml" ContentType="application/vnd.openxmlformats-officedocument.presentationml.slide+xml"/>
  <Override PartName="/ppt/slideLayouts/slideLayout6.xml" ContentType="application/vnd.openxmlformats-officedocument.presentationml.slideLayout+xml"/>
  <Default Extension="bin" ContentType="application/vnd.openxmlformats-officedocument.presentationml.printerSettings"/>
  <Override PartName="/ppt/tags/tag41.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5"/>
  </p:notesMasterIdLst>
  <p:sldIdLst>
    <p:sldId id="256" r:id="rId2"/>
    <p:sldId id="267" r:id="rId3"/>
    <p:sldId id="268" r:id="rId4"/>
    <p:sldId id="278" r:id="rId5"/>
    <p:sldId id="279" r:id="rId6"/>
    <p:sldId id="262" r:id="rId7"/>
    <p:sldId id="269" r:id="rId8"/>
    <p:sldId id="263" r:id="rId9"/>
    <p:sldId id="270" r:id="rId10"/>
    <p:sldId id="261" r:id="rId11"/>
    <p:sldId id="277" r:id="rId12"/>
    <p:sldId id="258" r:id="rId13"/>
    <p:sldId id="276" r:id="rId14"/>
    <p:sldId id="259" r:id="rId15"/>
    <p:sldId id="275" r:id="rId16"/>
    <p:sldId id="274" r:id="rId17"/>
    <p:sldId id="260" r:id="rId18"/>
    <p:sldId id="273" r:id="rId19"/>
    <p:sldId id="264" r:id="rId20"/>
    <p:sldId id="272" r:id="rId21"/>
    <p:sldId id="266" r:id="rId22"/>
    <p:sldId id="265" r:id="rId23"/>
    <p:sldId id="271" r:id="rId24"/>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howGuides="1">
      <p:cViewPr varScale="1">
        <p:scale>
          <a:sx n="149" d="100"/>
          <a:sy n="149" d="100"/>
        </p:scale>
        <p:origin x="-128" y="-112"/>
      </p:cViewPr>
      <p:guideLst>
        <p:guide orient="horz" pos="2160"/>
        <p:guide pos="28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tags" Target="tags/tag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BF19B3-8FD6-44BD-B108-CF49E3DC87F9}" type="datetimeFigureOut">
              <a:rPr lang="en-US" altLang="ja-JP" smtClean="0"/>
              <a:pPr/>
              <a:t>13.9.1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DB645C-2195-4287-99F3-59769DA884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DB645C-2195-4287-99F3-59769DA884E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E7B1F-BEA4-4AD9-B101-14C10DF219FF}" type="datetimeFigureOut">
              <a:rPr lang="en-US" altLang="ja-JP" smtClean="0"/>
              <a:pPr/>
              <a:t>13.9.1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0FB2F-255E-4807-A853-A69026D1F5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E7B1F-BEA4-4AD9-B101-14C10DF219FF}" type="datetimeFigureOut">
              <a:rPr lang="en-US" altLang="ja-JP" smtClean="0"/>
              <a:pPr/>
              <a:t>13.9.1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0FB2F-255E-4807-A853-A69026D1F5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10.xml"/><Relationship Id="rId1" Type="http://schemas.openxmlformats.org/officeDocument/2006/relationships/tags" Target="../tags/tag18.xml"/><Relationship Id="rId2"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11.xml"/><Relationship Id="rId1" Type="http://schemas.openxmlformats.org/officeDocument/2006/relationships/tags" Target="../tags/tag20.xml"/><Relationship Id="rId2"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12.xml"/><Relationship Id="rId1" Type="http://schemas.openxmlformats.org/officeDocument/2006/relationships/tags" Target="../tags/tag22.xml"/><Relationship Id="rId2"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13.xml"/><Relationship Id="rId1" Type="http://schemas.openxmlformats.org/officeDocument/2006/relationships/tags" Target="../tags/tag24.xml"/><Relationship Id="rId2" Type="http://schemas.openxmlformats.org/officeDocument/2006/relationships/tags" Target="../tags/tag2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14.xml"/><Relationship Id="rId1" Type="http://schemas.openxmlformats.org/officeDocument/2006/relationships/tags" Target="../tags/tag26.xml"/><Relationship Id="rId2" Type="http://schemas.openxmlformats.org/officeDocument/2006/relationships/tags" Target="../tags/tag2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15.xml"/><Relationship Id="rId1" Type="http://schemas.openxmlformats.org/officeDocument/2006/relationships/tags" Target="../tags/tag28.xml"/><Relationship Id="rId2" Type="http://schemas.openxmlformats.org/officeDocument/2006/relationships/tags" Target="../tags/tag2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16.xml"/><Relationship Id="rId1" Type="http://schemas.openxmlformats.org/officeDocument/2006/relationships/tags" Target="../tags/tag30.xml"/><Relationship Id="rId2" Type="http://schemas.openxmlformats.org/officeDocument/2006/relationships/tags" Target="../tags/tag3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17.xml"/><Relationship Id="rId1" Type="http://schemas.openxmlformats.org/officeDocument/2006/relationships/tags" Target="../tags/tag32.xml"/><Relationship Id="rId2" Type="http://schemas.openxmlformats.org/officeDocument/2006/relationships/tags" Target="../tags/tag3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18.xml"/><Relationship Id="rId1" Type="http://schemas.openxmlformats.org/officeDocument/2006/relationships/tags" Target="../tags/tag34.xml"/><Relationship Id="rId2" Type="http://schemas.openxmlformats.org/officeDocument/2006/relationships/tags" Target="../tags/tag3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19.xml"/><Relationship Id="rId1" Type="http://schemas.openxmlformats.org/officeDocument/2006/relationships/tags" Target="../tags/tag36.xml"/><Relationship Id="rId2" Type="http://schemas.openxmlformats.org/officeDocument/2006/relationships/tags" Target="../tags/tag3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2.xml"/><Relationship Id="rId1" Type="http://schemas.openxmlformats.org/officeDocument/2006/relationships/tags" Target="../tags/tag2.xml"/><Relationship Id="rId2"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20.xml"/><Relationship Id="rId1" Type="http://schemas.openxmlformats.org/officeDocument/2006/relationships/tags" Target="../tags/tag38.xml"/><Relationship Id="rId2" Type="http://schemas.openxmlformats.org/officeDocument/2006/relationships/tags" Target="../tags/tag3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21.xml"/><Relationship Id="rId1" Type="http://schemas.openxmlformats.org/officeDocument/2006/relationships/tags" Target="../tags/tag40.xml"/><Relationship Id="rId2" Type="http://schemas.openxmlformats.org/officeDocument/2006/relationships/tags" Target="../tags/tag4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22.xml"/><Relationship Id="rId1" Type="http://schemas.openxmlformats.org/officeDocument/2006/relationships/tags" Target="../tags/tag42.xml"/><Relationship Id="rId2" Type="http://schemas.openxmlformats.org/officeDocument/2006/relationships/tags" Target="../tags/tag4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23.xml"/><Relationship Id="rId1" Type="http://schemas.openxmlformats.org/officeDocument/2006/relationships/tags" Target="../tags/tag44.xml"/><Relationship Id="rId2" Type="http://schemas.openxmlformats.org/officeDocument/2006/relationships/tags" Target="../tags/tag4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3.xml"/><Relationship Id="rId1" Type="http://schemas.openxmlformats.org/officeDocument/2006/relationships/tags" Target="../tags/tag4.xml"/><Relationship Id="rId2"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4.xml"/><Relationship Id="rId1" Type="http://schemas.openxmlformats.org/officeDocument/2006/relationships/tags" Target="../tags/tag6.xml"/><Relationship Id="rId2"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5.xml"/><Relationship Id="rId1" Type="http://schemas.openxmlformats.org/officeDocument/2006/relationships/tags" Target="../tags/tag8.xml"/><Relationship Id="rId2"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6.xml"/><Relationship Id="rId1" Type="http://schemas.openxmlformats.org/officeDocument/2006/relationships/tags" Target="../tags/tag10.xml"/><Relationship Id="rId2"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7.xml"/><Relationship Id="rId1" Type="http://schemas.openxmlformats.org/officeDocument/2006/relationships/tags" Target="../tags/tag12.xml"/><Relationship Id="rId2"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8.xml"/><Relationship Id="rId1" Type="http://schemas.openxmlformats.org/officeDocument/2006/relationships/tags" Target="../tags/tag14.xml"/><Relationship Id="rId2"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9.xml"/><Relationship Id="rId1" Type="http://schemas.openxmlformats.org/officeDocument/2006/relationships/tags" Target="../tags/tag16.xml"/><Relationship Id="rId2"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ja-JP" altLang="en-US"/>
              <a:t>プロジェク</a:t>
            </a:r>
            <a:r>
              <a:rPr lang="ja-JP" altLang="en-US" smtClean="0"/>
              <a:t>ト</a:t>
            </a:r>
            <a:r>
              <a:rPr lang="en-US" altLang="ja-JP" sz="6600" dirty="0" smtClean="0"/>
              <a:t>X</a:t>
            </a:r>
            <a:r>
              <a:rPr lang="ja-JP" altLang="en-US" sz="6600" smtClean="0"/>
              <a:t>：</a:t>
            </a:r>
            <a:r>
              <a:rPr lang="ja-JP" altLang="en-US" smtClean="0"/>
              <a:t>挑戦者たち</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当初日本に７－１１の店を開くことに</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smtClean="0">
                <a:solidFill>
                  <a:schemeClr val="bg1"/>
                </a:solidFill>
              </a:rPr>
              <a:t>アメリカの本社は積極的だった。</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日本の消費者はいい感情を持たなかった。</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日本のイトーヨーカ堂の本社はあまり協力的ではなかった。</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当初日本に７－１１の店を開くことに</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dirty="0" smtClean="0">
                <a:solidFill>
                  <a:schemeClr val="bg1"/>
                </a:solidFill>
              </a:rPr>
              <a:t>アメリカの本社は積極的だった。</a:t>
            </a:r>
            <a:endParaRPr lang="en-US" altLang="ja-JP" sz="4000" dirty="0" smtClean="0">
              <a:solidFill>
                <a:schemeClr val="bg1"/>
              </a:solidFill>
            </a:endParaRPr>
          </a:p>
          <a:p>
            <a:pPr marL="514350" indent="-514350">
              <a:buFont typeface="+mj-lt"/>
              <a:buAutoNum type="arabicPeriod"/>
            </a:pPr>
            <a:r>
              <a:rPr lang="ja-JP" altLang="en-US" sz="4000" dirty="0" smtClean="0">
                <a:solidFill>
                  <a:schemeClr val="bg1"/>
                </a:solidFill>
              </a:rPr>
              <a:t>日本の消費者はいい感情を持たなかった。</a:t>
            </a:r>
            <a:endParaRPr lang="en-US" altLang="ja-JP" sz="4000" dirty="0" smtClean="0">
              <a:solidFill>
                <a:schemeClr val="bg1"/>
              </a:solidFill>
            </a:endParaRPr>
          </a:p>
          <a:p>
            <a:pPr marL="514350" indent="-514350">
              <a:buFont typeface="+mj-lt"/>
              <a:buAutoNum type="arabicPeriod"/>
            </a:pPr>
            <a:r>
              <a:rPr lang="ja-JP" altLang="en-US" sz="4000" dirty="0" smtClean="0">
                <a:solidFill>
                  <a:srgbClr val="FFFF00"/>
                </a:solidFill>
              </a:rPr>
              <a:t>日本のイトーヨーカ堂の本社はあまり協力的ではなかった。</a:t>
            </a:r>
            <a:endParaRPr lang="en-US" altLang="ja-JP" sz="4000" dirty="0" smtClean="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日本ではじめての７－１１の店舗は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smtClean="0">
                <a:solidFill>
                  <a:schemeClr val="bg1"/>
                </a:solidFill>
              </a:rPr>
              <a:t>横浜に出来た。</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東京に出来た。</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大阪に出来た。</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日本ではじめての７－１１の店舗は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dirty="0" smtClean="0">
                <a:solidFill>
                  <a:schemeClr val="bg1"/>
                </a:solidFill>
              </a:rPr>
              <a:t>横浜に出来た。</a:t>
            </a:r>
            <a:endParaRPr lang="en-US" altLang="ja-JP" sz="4000" dirty="0" smtClean="0">
              <a:solidFill>
                <a:schemeClr val="bg1"/>
              </a:solidFill>
            </a:endParaRPr>
          </a:p>
          <a:p>
            <a:pPr marL="514350" indent="-514350">
              <a:buFont typeface="+mj-lt"/>
              <a:buAutoNum type="arabicPeriod"/>
            </a:pPr>
            <a:r>
              <a:rPr lang="ja-JP" altLang="en-US" sz="4000" dirty="0" smtClean="0">
                <a:solidFill>
                  <a:srgbClr val="FFFF00"/>
                </a:solidFill>
              </a:rPr>
              <a:t>東京に出来た。</a:t>
            </a:r>
            <a:endParaRPr lang="en-US" altLang="ja-JP" sz="4000" dirty="0" smtClean="0">
              <a:solidFill>
                <a:srgbClr val="FFFF00"/>
              </a:solidFill>
            </a:endParaRPr>
          </a:p>
          <a:p>
            <a:pPr marL="514350" indent="-514350">
              <a:buFont typeface="+mj-lt"/>
              <a:buAutoNum type="arabicPeriod"/>
            </a:pPr>
            <a:r>
              <a:rPr lang="ja-JP" altLang="en-US" sz="4000" dirty="0" smtClean="0">
                <a:solidFill>
                  <a:schemeClr val="bg1"/>
                </a:solidFill>
              </a:rPr>
              <a:t>大阪に出来た。</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日本ではじめての７－１１の店舗は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742950" indent="-742950">
              <a:buFont typeface="+mj-lt"/>
              <a:buAutoNum type="arabicPeriod"/>
            </a:pPr>
            <a:r>
              <a:rPr lang="ja-JP" altLang="en-US" sz="4000" dirty="0" smtClean="0">
                <a:solidFill>
                  <a:schemeClr val="bg1"/>
                </a:solidFill>
              </a:rPr>
              <a:t>もとは、酒屋だった。</a:t>
            </a:r>
            <a:endParaRPr lang="en-US" altLang="ja-JP" sz="4000" dirty="0" smtClean="0">
              <a:solidFill>
                <a:schemeClr val="bg1"/>
              </a:solidFill>
            </a:endParaRPr>
          </a:p>
          <a:p>
            <a:pPr marL="742950" indent="-742950">
              <a:buFont typeface="+mj-lt"/>
              <a:buAutoNum type="arabicPeriod"/>
            </a:pPr>
            <a:r>
              <a:rPr lang="ja-JP" altLang="en-US" sz="4000" dirty="0" smtClean="0">
                <a:solidFill>
                  <a:schemeClr val="bg1"/>
                </a:solidFill>
              </a:rPr>
              <a:t>もとは、靴屋だった。</a:t>
            </a:r>
            <a:endParaRPr lang="en-US" altLang="ja-JP" sz="4000" dirty="0" smtClean="0">
              <a:solidFill>
                <a:schemeClr val="bg1"/>
              </a:solidFill>
            </a:endParaRPr>
          </a:p>
          <a:p>
            <a:pPr marL="742950" indent="-742950">
              <a:buFont typeface="+mj-lt"/>
              <a:buAutoNum type="arabicPeriod"/>
            </a:pPr>
            <a:r>
              <a:rPr lang="ja-JP" altLang="en-US" sz="4000" dirty="0" smtClean="0">
                <a:solidFill>
                  <a:schemeClr val="bg1"/>
                </a:solidFill>
              </a:rPr>
              <a:t>もとは、肉屋だった。</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日本ではじめての７－１１の店舗は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742950" indent="-742950">
              <a:buFont typeface="+mj-lt"/>
              <a:buAutoNum type="arabicPeriod"/>
            </a:pPr>
            <a:r>
              <a:rPr lang="ja-JP" altLang="en-US" sz="4000" dirty="0" smtClean="0">
                <a:solidFill>
                  <a:srgbClr val="FFFF00"/>
                </a:solidFill>
              </a:rPr>
              <a:t>もとは、酒屋だった。</a:t>
            </a:r>
            <a:endParaRPr lang="en-US" altLang="ja-JP" sz="4000" dirty="0" smtClean="0">
              <a:solidFill>
                <a:srgbClr val="FFFF00"/>
              </a:solidFill>
            </a:endParaRPr>
          </a:p>
          <a:p>
            <a:pPr marL="742950" indent="-742950">
              <a:buFont typeface="+mj-lt"/>
              <a:buAutoNum type="arabicPeriod"/>
            </a:pPr>
            <a:r>
              <a:rPr lang="ja-JP" altLang="en-US" sz="4000" dirty="0" smtClean="0">
                <a:solidFill>
                  <a:schemeClr val="bg1"/>
                </a:solidFill>
              </a:rPr>
              <a:t>もとは、靴屋だった。</a:t>
            </a:r>
            <a:endParaRPr lang="en-US" altLang="ja-JP" sz="4000" dirty="0" smtClean="0">
              <a:solidFill>
                <a:schemeClr val="bg1"/>
              </a:solidFill>
            </a:endParaRPr>
          </a:p>
          <a:p>
            <a:pPr marL="742950" indent="-742950">
              <a:buFont typeface="+mj-lt"/>
              <a:buAutoNum type="arabicPeriod"/>
            </a:pPr>
            <a:r>
              <a:rPr lang="ja-JP" altLang="en-US" sz="4000" dirty="0" smtClean="0">
                <a:solidFill>
                  <a:schemeClr val="bg1"/>
                </a:solidFill>
              </a:rPr>
              <a:t>もとは、肉屋だった。</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日本ではじめての７－１１の店舗は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smtClean="0">
                <a:solidFill>
                  <a:schemeClr val="bg1"/>
                </a:solidFill>
              </a:rPr>
              <a:t>畑の真ん中に出来た。</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団地の中に出来た。</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工場の近くに出来た。</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日本ではじめての７－１１の店舗は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dirty="0" smtClean="0">
                <a:solidFill>
                  <a:schemeClr val="bg1"/>
                </a:solidFill>
              </a:rPr>
              <a:t>畑の真ん中に出来た。</a:t>
            </a:r>
            <a:endParaRPr lang="en-US" altLang="ja-JP" sz="4000" dirty="0" smtClean="0">
              <a:solidFill>
                <a:schemeClr val="bg1"/>
              </a:solidFill>
            </a:endParaRPr>
          </a:p>
          <a:p>
            <a:pPr marL="514350" indent="-514350">
              <a:buFont typeface="+mj-lt"/>
              <a:buAutoNum type="arabicPeriod"/>
            </a:pPr>
            <a:r>
              <a:rPr lang="ja-JP" altLang="en-US" sz="4000" dirty="0" smtClean="0">
                <a:solidFill>
                  <a:schemeClr val="bg1"/>
                </a:solidFill>
              </a:rPr>
              <a:t>団地の中に出来た。</a:t>
            </a:r>
            <a:endParaRPr lang="en-US" altLang="ja-JP" sz="4000" dirty="0" smtClean="0">
              <a:solidFill>
                <a:schemeClr val="bg1"/>
              </a:solidFill>
            </a:endParaRPr>
          </a:p>
          <a:p>
            <a:pPr marL="514350" indent="-514350">
              <a:buFont typeface="+mj-lt"/>
              <a:buAutoNum type="arabicPeriod"/>
            </a:pPr>
            <a:r>
              <a:rPr lang="ja-JP" altLang="en-US" sz="4000" dirty="0" smtClean="0">
                <a:solidFill>
                  <a:srgbClr val="FFFF00"/>
                </a:solidFill>
              </a:rPr>
              <a:t>工場の近くに出来た。</a:t>
            </a:r>
            <a:endParaRPr lang="en-US" altLang="ja-JP" sz="4000" dirty="0" smtClean="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日本の７－１１が「革命的」だったのは、</a:t>
            </a:r>
            <a:r>
              <a:rPr lang="en-US" altLang="ja-JP" dirty="0" smtClean="0">
                <a:solidFill>
                  <a:schemeClr val="bg1"/>
                </a:solidFill>
              </a:rPr>
              <a:t>1</a:t>
            </a:r>
            <a:r>
              <a:rPr lang="ja-JP" altLang="en-US" smtClean="0">
                <a:solidFill>
                  <a:schemeClr val="bg1"/>
                </a:solidFill>
              </a:rPr>
              <a:t>つには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smtClean="0">
                <a:solidFill>
                  <a:schemeClr val="bg1"/>
                </a:solidFill>
              </a:rPr>
              <a:t>コンピューターで徹底的な商品管理をしたことだ。</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問屋と交渉して、商品の運び方を変えたことだ。</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お弁当やおでんを売り出したことだ。</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日本の７－１１が「革命的」だったのは、</a:t>
            </a:r>
            <a:r>
              <a:rPr lang="en-US" altLang="ja-JP" dirty="0" smtClean="0">
                <a:solidFill>
                  <a:schemeClr val="bg1"/>
                </a:solidFill>
              </a:rPr>
              <a:t>1</a:t>
            </a:r>
            <a:r>
              <a:rPr lang="ja-JP" altLang="en-US" smtClean="0">
                <a:solidFill>
                  <a:schemeClr val="bg1"/>
                </a:solidFill>
              </a:rPr>
              <a:t>つには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dirty="0" smtClean="0">
                <a:solidFill>
                  <a:schemeClr val="bg1"/>
                </a:solidFill>
              </a:rPr>
              <a:t>コンピューターで徹底的な商品管理をしたことだ。</a:t>
            </a:r>
            <a:endParaRPr lang="en-US" altLang="ja-JP" sz="4000" dirty="0" smtClean="0">
              <a:solidFill>
                <a:schemeClr val="bg1"/>
              </a:solidFill>
            </a:endParaRPr>
          </a:p>
          <a:p>
            <a:pPr marL="514350" indent="-514350">
              <a:buFont typeface="+mj-lt"/>
              <a:buAutoNum type="arabicPeriod"/>
            </a:pPr>
            <a:r>
              <a:rPr lang="ja-JP" altLang="en-US" sz="4000" dirty="0" smtClean="0">
                <a:solidFill>
                  <a:srgbClr val="FFFF00"/>
                </a:solidFill>
              </a:rPr>
              <a:t>問屋と交渉して、商品の運び方を変えたことだ。</a:t>
            </a:r>
            <a:endParaRPr lang="en-US" altLang="ja-JP" sz="4000" dirty="0" smtClean="0">
              <a:solidFill>
                <a:srgbClr val="FFFF00"/>
              </a:solidFill>
            </a:endParaRPr>
          </a:p>
          <a:p>
            <a:pPr marL="514350" indent="-514350">
              <a:buFont typeface="+mj-lt"/>
              <a:buAutoNum type="arabicPeriod"/>
            </a:pPr>
            <a:r>
              <a:rPr lang="ja-JP" altLang="en-US" sz="4000" dirty="0" smtClean="0">
                <a:solidFill>
                  <a:schemeClr val="bg1"/>
                </a:solidFill>
              </a:rPr>
              <a:t>お弁当やおでんを売り出したことだ。</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8229600" cy="2011364"/>
          </a:xfrm>
          <a:solidFill>
            <a:schemeClr val="accent1">
              <a:lumMod val="75000"/>
            </a:schemeClr>
          </a:solidFill>
        </p:spPr>
        <p:txBody>
          <a:bodyPr>
            <a:normAutofit fontScale="90000"/>
          </a:bodyPr>
          <a:lstStyle/>
          <a:p>
            <a:r>
              <a:rPr lang="ja-JP" altLang="en-US" dirty="0" smtClean="0">
                <a:solidFill>
                  <a:schemeClr val="bg1"/>
                </a:solidFill>
              </a:rPr>
              <a:t>７</a:t>
            </a:r>
            <a:r>
              <a:rPr lang="en-US" altLang="ja-JP" dirty="0" smtClean="0">
                <a:solidFill>
                  <a:schemeClr val="bg1"/>
                </a:solidFill>
              </a:rPr>
              <a:t>−</a:t>
            </a:r>
            <a:r>
              <a:rPr lang="ja-JP" altLang="en-US" dirty="0" smtClean="0">
                <a:solidFill>
                  <a:schemeClr val="bg1"/>
                </a:solidFill>
              </a:rPr>
              <a:t>１１の成功の話は次の大学のビジネススクールで使われている教科書に出ている</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2438400"/>
            <a:ext cx="8229600" cy="3687763"/>
          </a:xfrm>
          <a:solidFill>
            <a:schemeClr val="accent1">
              <a:lumMod val="75000"/>
            </a:schemeClr>
          </a:solidFill>
          <a:ln>
            <a:noFill/>
          </a:ln>
        </p:spPr>
        <p:txBody>
          <a:bodyPr>
            <a:normAutofit/>
          </a:bodyPr>
          <a:lstStyle/>
          <a:p>
            <a:pPr marL="514350" indent="-514350">
              <a:buFont typeface="+mj-lt"/>
              <a:buAutoNum type="arabicPeriod"/>
            </a:pPr>
            <a:r>
              <a:rPr lang="ja-JP" altLang="en-US" sz="4000" dirty="0" smtClean="0">
                <a:solidFill>
                  <a:schemeClr val="bg1"/>
                </a:solidFill>
              </a:rPr>
              <a:t>スタンフォード大学</a:t>
            </a:r>
            <a:endParaRPr lang="en-US" altLang="ja-JP" sz="4000" dirty="0" smtClean="0">
              <a:solidFill>
                <a:schemeClr val="bg1"/>
              </a:solidFill>
            </a:endParaRPr>
          </a:p>
          <a:p>
            <a:pPr marL="514350" indent="-514350">
              <a:buFont typeface="+mj-lt"/>
              <a:buAutoNum type="arabicPeriod"/>
            </a:pPr>
            <a:r>
              <a:rPr lang="ja-JP" altLang="en-US" sz="4000" dirty="0" smtClean="0">
                <a:solidFill>
                  <a:schemeClr val="bg1"/>
                </a:solidFill>
              </a:rPr>
              <a:t>ハーバード大学</a:t>
            </a:r>
            <a:endParaRPr lang="en-US" altLang="ja-JP" sz="4000" dirty="0" smtClean="0">
              <a:solidFill>
                <a:schemeClr val="bg1"/>
              </a:solidFill>
            </a:endParaRPr>
          </a:p>
          <a:p>
            <a:pPr marL="514350" indent="-514350">
              <a:buFont typeface="+mj-lt"/>
              <a:buAutoNum type="arabicPeriod"/>
            </a:pPr>
            <a:r>
              <a:rPr lang="ja-JP" altLang="en-US" sz="4000" dirty="0" smtClean="0">
                <a:solidFill>
                  <a:schemeClr val="bg1"/>
                </a:solidFill>
              </a:rPr>
              <a:t>コロンビア大学</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日本の７－１１が「革命的」だと言われるもう</a:t>
            </a:r>
            <a:r>
              <a:rPr lang="en-US" altLang="ja-JP" dirty="0" smtClean="0">
                <a:solidFill>
                  <a:schemeClr val="bg1"/>
                </a:solidFill>
              </a:rPr>
              <a:t>1</a:t>
            </a:r>
            <a:r>
              <a:rPr lang="ja-JP" altLang="en-US" smtClean="0">
                <a:solidFill>
                  <a:schemeClr val="bg1"/>
                </a:solidFill>
              </a:rPr>
              <a:t>つの理由は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smtClean="0">
                <a:solidFill>
                  <a:schemeClr val="bg1"/>
                </a:solidFill>
              </a:rPr>
              <a:t>商品の種類を増やしたことだ。</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若者が利用しやすいように多くの若者を店員としてやとったことだ。</a:t>
            </a:r>
            <a:endParaRPr lang="en-US" altLang="ja-JP" sz="4000" dirty="0" smtClean="0">
              <a:solidFill>
                <a:schemeClr val="bg1"/>
              </a:solidFill>
            </a:endParaRPr>
          </a:p>
          <a:p>
            <a:pPr marL="514350" indent="-514350">
              <a:buFont typeface="+mj-lt"/>
              <a:buAutoNum type="arabicPeriod"/>
            </a:pPr>
            <a:r>
              <a:rPr lang="en-US" altLang="ja-JP" sz="4000" dirty="0" smtClean="0">
                <a:solidFill>
                  <a:schemeClr val="bg1"/>
                </a:solidFill>
              </a:rPr>
              <a:t>1</a:t>
            </a:r>
            <a:r>
              <a:rPr lang="ja-JP" altLang="en-US" sz="4000" smtClean="0">
                <a:solidFill>
                  <a:schemeClr val="bg1"/>
                </a:solidFill>
              </a:rPr>
              <a:t>つの地域に多数の店舗を開いたことだ。</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日本の７－１１が「革命的」だと言われるもう</a:t>
            </a:r>
            <a:r>
              <a:rPr lang="en-US" altLang="ja-JP" dirty="0" smtClean="0">
                <a:solidFill>
                  <a:schemeClr val="bg1"/>
                </a:solidFill>
              </a:rPr>
              <a:t>1</a:t>
            </a:r>
            <a:r>
              <a:rPr lang="ja-JP" altLang="en-US" smtClean="0">
                <a:solidFill>
                  <a:schemeClr val="bg1"/>
                </a:solidFill>
              </a:rPr>
              <a:t>つの理由は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dirty="0" smtClean="0">
                <a:solidFill>
                  <a:schemeClr val="bg1"/>
                </a:solidFill>
              </a:rPr>
              <a:t>商品の種類を増やしたことだ。</a:t>
            </a:r>
            <a:endParaRPr lang="en-US" altLang="ja-JP" sz="4000" dirty="0" smtClean="0">
              <a:solidFill>
                <a:schemeClr val="bg1"/>
              </a:solidFill>
            </a:endParaRPr>
          </a:p>
          <a:p>
            <a:pPr marL="514350" indent="-514350">
              <a:buFont typeface="+mj-lt"/>
              <a:buAutoNum type="arabicPeriod"/>
            </a:pPr>
            <a:r>
              <a:rPr lang="ja-JP" altLang="en-US" sz="4000" dirty="0" smtClean="0">
                <a:solidFill>
                  <a:schemeClr val="bg1"/>
                </a:solidFill>
              </a:rPr>
              <a:t>若者が利用しやすいように多くの若者を店員としてやとったことだ。</a:t>
            </a:r>
            <a:endParaRPr lang="en-US" altLang="ja-JP" sz="4000" dirty="0" smtClean="0">
              <a:solidFill>
                <a:schemeClr val="bg1"/>
              </a:solidFill>
            </a:endParaRPr>
          </a:p>
          <a:p>
            <a:pPr marL="514350" indent="-514350">
              <a:buFont typeface="+mj-lt"/>
              <a:buAutoNum type="arabicPeriod"/>
            </a:pPr>
            <a:r>
              <a:rPr lang="en-US" altLang="ja-JP" sz="4000" dirty="0" smtClean="0">
                <a:solidFill>
                  <a:srgbClr val="FFFF00"/>
                </a:solidFill>
              </a:rPr>
              <a:t>1</a:t>
            </a:r>
            <a:r>
              <a:rPr lang="ja-JP" altLang="en-US" sz="4000" dirty="0" smtClean="0">
                <a:solidFill>
                  <a:srgbClr val="FFFF00"/>
                </a:solidFill>
              </a:rPr>
              <a:t>つの地域に多数の店舗を開いたことだ。</a:t>
            </a:r>
            <a:endParaRPr lang="en-US" altLang="ja-JP" sz="4000" dirty="0" smtClean="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a:bodyPr>
          <a:lstStyle/>
          <a:p>
            <a:r>
              <a:rPr lang="ja-JP" altLang="en-US" smtClean="0">
                <a:solidFill>
                  <a:schemeClr val="bg1"/>
                </a:solidFill>
              </a:rPr>
              <a:t>日本には、現在７－１１の店舗が、</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en-US" altLang="ja-JP" sz="4000" dirty="0" smtClean="0">
                <a:solidFill>
                  <a:schemeClr val="bg1"/>
                </a:solidFill>
              </a:rPr>
              <a:t>15,000</a:t>
            </a:r>
            <a:r>
              <a:rPr lang="ja-JP" altLang="en-US" sz="4000" smtClean="0">
                <a:solidFill>
                  <a:schemeClr val="bg1"/>
                </a:solidFill>
              </a:rPr>
              <a:t>店ほどある。</a:t>
            </a:r>
            <a:endParaRPr lang="en-US" altLang="ja-JP" sz="4000" dirty="0" smtClean="0">
              <a:solidFill>
                <a:schemeClr val="bg1"/>
              </a:solidFill>
            </a:endParaRPr>
          </a:p>
          <a:p>
            <a:pPr marL="514350" indent="-514350">
              <a:buFont typeface="+mj-lt"/>
              <a:buAutoNum type="arabicPeriod"/>
            </a:pPr>
            <a:r>
              <a:rPr lang="en-US" altLang="ja-JP" sz="4000" dirty="0" smtClean="0">
                <a:solidFill>
                  <a:schemeClr val="bg1"/>
                </a:solidFill>
              </a:rPr>
              <a:t>8,000</a:t>
            </a:r>
            <a:r>
              <a:rPr lang="ja-JP" altLang="en-US" sz="4000" smtClean="0">
                <a:solidFill>
                  <a:schemeClr val="bg1"/>
                </a:solidFill>
              </a:rPr>
              <a:t>店ほどある。</a:t>
            </a:r>
            <a:endParaRPr lang="en-US" altLang="ja-JP" sz="4000" dirty="0" smtClean="0">
              <a:solidFill>
                <a:schemeClr val="bg1"/>
              </a:solidFill>
            </a:endParaRPr>
          </a:p>
          <a:p>
            <a:pPr marL="514350" indent="-514350">
              <a:buFont typeface="+mj-lt"/>
              <a:buAutoNum type="arabicPeriod"/>
            </a:pPr>
            <a:r>
              <a:rPr lang="en-US" altLang="ja-JP" sz="4000" dirty="0" smtClean="0">
                <a:solidFill>
                  <a:schemeClr val="bg1"/>
                </a:solidFill>
              </a:rPr>
              <a:t>3,000</a:t>
            </a:r>
            <a:r>
              <a:rPr lang="ja-JP" altLang="en-US" sz="4000" smtClean="0">
                <a:solidFill>
                  <a:schemeClr val="bg1"/>
                </a:solidFill>
              </a:rPr>
              <a:t>店ほどある。</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a:bodyPr>
          <a:lstStyle/>
          <a:p>
            <a:r>
              <a:rPr lang="ja-JP" altLang="en-US" smtClean="0">
                <a:solidFill>
                  <a:schemeClr val="bg1"/>
                </a:solidFill>
              </a:rPr>
              <a:t>日本には、現在７－１１の店舗が、</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en-US" altLang="ja-JP" sz="4000" dirty="0" smtClean="0">
                <a:solidFill>
                  <a:srgbClr val="FFFF00"/>
                </a:solidFill>
              </a:rPr>
              <a:t>15,000</a:t>
            </a:r>
            <a:r>
              <a:rPr lang="ja-JP" altLang="en-US" sz="4000" dirty="0" smtClean="0">
                <a:solidFill>
                  <a:srgbClr val="FFFF00"/>
                </a:solidFill>
              </a:rPr>
              <a:t>店ほどある。</a:t>
            </a:r>
            <a:endParaRPr lang="en-US" altLang="ja-JP" sz="4000" dirty="0" smtClean="0">
              <a:solidFill>
                <a:srgbClr val="FFFF00"/>
              </a:solidFill>
            </a:endParaRPr>
          </a:p>
          <a:p>
            <a:pPr marL="514350" indent="-514350">
              <a:buFont typeface="+mj-lt"/>
              <a:buAutoNum type="arabicPeriod"/>
            </a:pPr>
            <a:r>
              <a:rPr lang="en-US" altLang="ja-JP" sz="4000" dirty="0" smtClean="0">
                <a:solidFill>
                  <a:schemeClr val="bg1"/>
                </a:solidFill>
              </a:rPr>
              <a:t>8,000</a:t>
            </a:r>
            <a:r>
              <a:rPr lang="ja-JP" altLang="en-US" sz="4000" dirty="0" smtClean="0">
                <a:solidFill>
                  <a:schemeClr val="bg1"/>
                </a:solidFill>
              </a:rPr>
              <a:t>店ほどある。</a:t>
            </a:r>
            <a:endParaRPr lang="en-US" altLang="ja-JP" sz="4000" dirty="0" smtClean="0">
              <a:solidFill>
                <a:schemeClr val="bg1"/>
              </a:solidFill>
            </a:endParaRPr>
          </a:p>
          <a:p>
            <a:pPr marL="514350" indent="-514350">
              <a:buFont typeface="+mj-lt"/>
              <a:buAutoNum type="arabicPeriod"/>
            </a:pPr>
            <a:r>
              <a:rPr lang="en-US" altLang="ja-JP" sz="4000" dirty="0" smtClean="0">
                <a:solidFill>
                  <a:schemeClr val="bg1"/>
                </a:solidFill>
              </a:rPr>
              <a:t>3,000</a:t>
            </a:r>
            <a:r>
              <a:rPr lang="ja-JP" altLang="en-US" sz="4000" dirty="0" smtClean="0">
                <a:solidFill>
                  <a:schemeClr val="bg1"/>
                </a:solidFill>
              </a:rPr>
              <a:t>店ほどある。</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8229600" cy="2011364"/>
          </a:xfrm>
          <a:solidFill>
            <a:schemeClr val="accent1">
              <a:lumMod val="75000"/>
            </a:schemeClr>
          </a:solidFill>
        </p:spPr>
        <p:txBody>
          <a:bodyPr>
            <a:normAutofit fontScale="90000"/>
          </a:bodyPr>
          <a:lstStyle/>
          <a:p>
            <a:r>
              <a:rPr lang="ja-JP" altLang="en-US" dirty="0" smtClean="0">
                <a:solidFill>
                  <a:schemeClr val="bg1"/>
                </a:solidFill>
              </a:rPr>
              <a:t>７</a:t>
            </a:r>
            <a:r>
              <a:rPr lang="en-US" altLang="ja-JP" dirty="0" smtClean="0">
                <a:solidFill>
                  <a:schemeClr val="bg1"/>
                </a:solidFill>
              </a:rPr>
              <a:t>−</a:t>
            </a:r>
            <a:r>
              <a:rPr lang="ja-JP" altLang="en-US" dirty="0" smtClean="0">
                <a:solidFill>
                  <a:schemeClr val="bg1"/>
                </a:solidFill>
              </a:rPr>
              <a:t>１１の成功の話は次の大学のビジネススクールで使われている教科書に出ている</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2438400"/>
            <a:ext cx="8229600" cy="3687763"/>
          </a:xfrm>
          <a:solidFill>
            <a:schemeClr val="accent1">
              <a:lumMod val="75000"/>
            </a:schemeClr>
          </a:solidFill>
          <a:ln>
            <a:noFill/>
          </a:ln>
        </p:spPr>
        <p:txBody>
          <a:bodyPr>
            <a:normAutofit/>
          </a:bodyPr>
          <a:lstStyle/>
          <a:p>
            <a:pPr marL="514350" indent="-514350">
              <a:buFont typeface="+mj-lt"/>
              <a:buAutoNum type="arabicPeriod"/>
            </a:pPr>
            <a:r>
              <a:rPr lang="ja-JP" altLang="en-US" sz="4000" dirty="0" smtClean="0">
                <a:solidFill>
                  <a:schemeClr val="bg1"/>
                </a:solidFill>
              </a:rPr>
              <a:t>スタンフォード大学</a:t>
            </a:r>
            <a:endParaRPr lang="en-US" altLang="ja-JP" sz="4000" dirty="0" smtClean="0">
              <a:solidFill>
                <a:schemeClr val="bg1"/>
              </a:solidFill>
            </a:endParaRPr>
          </a:p>
          <a:p>
            <a:pPr marL="514350" indent="-514350">
              <a:buFont typeface="+mj-lt"/>
              <a:buAutoNum type="arabicPeriod"/>
            </a:pPr>
            <a:r>
              <a:rPr lang="ja-JP" altLang="en-US" sz="4000" dirty="0" smtClean="0">
                <a:solidFill>
                  <a:srgbClr val="FFFF00"/>
                </a:solidFill>
              </a:rPr>
              <a:t>ハーバード大学</a:t>
            </a:r>
            <a:endParaRPr lang="en-US" altLang="ja-JP" sz="4000" dirty="0" smtClean="0">
              <a:solidFill>
                <a:srgbClr val="FFFF00"/>
              </a:solidFill>
            </a:endParaRPr>
          </a:p>
          <a:p>
            <a:pPr marL="514350" indent="-514350">
              <a:buFont typeface="+mj-lt"/>
              <a:buAutoNum type="arabicPeriod"/>
            </a:pPr>
            <a:r>
              <a:rPr lang="ja-JP" altLang="en-US" sz="4000" dirty="0" smtClean="0">
                <a:solidFill>
                  <a:schemeClr val="bg1"/>
                </a:solidFill>
              </a:rPr>
              <a:t>コロンビア大学</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a:bodyPr>
          <a:lstStyle/>
          <a:p>
            <a:r>
              <a:rPr lang="ja-JP" altLang="en-US" dirty="0" smtClean="0">
                <a:solidFill>
                  <a:schemeClr val="bg1"/>
                </a:solidFill>
              </a:rPr>
              <a:t>当初日本の７</a:t>
            </a:r>
            <a:r>
              <a:rPr lang="en-US" altLang="ja-JP" dirty="0" smtClean="0">
                <a:solidFill>
                  <a:schemeClr val="bg1"/>
                </a:solidFill>
              </a:rPr>
              <a:t>−</a:t>
            </a:r>
            <a:r>
              <a:rPr lang="ja-JP" altLang="en-US" dirty="0" smtClean="0">
                <a:solidFill>
                  <a:schemeClr val="bg1"/>
                </a:solidFill>
              </a:rPr>
              <a:t>１１の親会社は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dirty="0" smtClean="0">
                <a:solidFill>
                  <a:schemeClr val="bg1"/>
                </a:solidFill>
              </a:rPr>
              <a:t>アメリカの７</a:t>
            </a:r>
            <a:r>
              <a:rPr lang="en-US" altLang="ja-JP" sz="4000" dirty="0" smtClean="0">
                <a:solidFill>
                  <a:schemeClr val="bg1"/>
                </a:solidFill>
              </a:rPr>
              <a:t>−</a:t>
            </a:r>
            <a:r>
              <a:rPr lang="ja-JP" altLang="en-US" sz="4000" dirty="0" smtClean="0">
                <a:solidFill>
                  <a:schemeClr val="bg1"/>
                </a:solidFill>
              </a:rPr>
              <a:t>１１だった。</a:t>
            </a:r>
            <a:endParaRPr lang="en-US" altLang="ja-JP" sz="4000" dirty="0" smtClean="0">
              <a:solidFill>
                <a:schemeClr val="bg1"/>
              </a:solidFill>
            </a:endParaRPr>
          </a:p>
          <a:p>
            <a:pPr marL="514350" indent="-514350">
              <a:buFont typeface="+mj-lt"/>
              <a:buAutoNum type="arabicPeriod"/>
            </a:pPr>
            <a:r>
              <a:rPr lang="ja-JP" altLang="en-US" sz="4000" dirty="0" smtClean="0">
                <a:solidFill>
                  <a:schemeClr val="bg1"/>
                </a:solidFill>
              </a:rPr>
              <a:t>みつびし商事という商社だった。</a:t>
            </a:r>
            <a:endParaRPr lang="en-US" altLang="ja-JP" sz="4000" dirty="0" smtClean="0">
              <a:solidFill>
                <a:schemeClr val="bg1"/>
              </a:solidFill>
            </a:endParaRPr>
          </a:p>
          <a:p>
            <a:pPr marL="514350" indent="-514350">
              <a:buFont typeface="+mj-lt"/>
              <a:buAutoNum type="arabicPeriod"/>
            </a:pPr>
            <a:r>
              <a:rPr lang="ja-JP" altLang="en-US" sz="4000" dirty="0" smtClean="0">
                <a:solidFill>
                  <a:schemeClr val="bg1"/>
                </a:solidFill>
              </a:rPr>
              <a:t>イトーヨーカ堂というデパートだった。</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a:bodyPr>
          <a:lstStyle/>
          <a:p>
            <a:r>
              <a:rPr lang="ja-JP" altLang="en-US" dirty="0" smtClean="0">
                <a:solidFill>
                  <a:schemeClr val="bg1"/>
                </a:solidFill>
              </a:rPr>
              <a:t>当初日本の７</a:t>
            </a:r>
            <a:r>
              <a:rPr lang="en-US" altLang="ja-JP" dirty="0" smtClean="0">
                <a:solidFill>
                  <a:schemeClr val="bg1"/>
                </a:solidFill>
              </a:rPr>
              <a:t>−</a:t>
            </a:r>
            <a:r>
              <a:rPr lang="ja-JP" altLang="en-US" dirty="0" smtClean="0">
                <a:solidFill>
                  <a:schemeClr val="bg1"/>
                </a:solidFill>
              </a:rPr>
              <a:t>１１の親会社は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dirty="0" smtClean="0">
                <a:solidFill>
                  <a:schemeClr val="bg1"/>
                </a:solidFill>
              </a:rPr>
              <a:t>アメリカの７</a:t>
            </a:r>
            <a:r>
              <a:rPr lang="en-US" altLang="ja-JP" sz="4000" dirty="0" smtClean="0">
                <a:solidFill>
                  <a:schemeClr val="bg1"/>
                </a:solidFill>
              </a:rPr>
              <a:t>−</a:t>
            </a:r>
            <a:r>
              <a:rPr lang="ja-JP" altLang="en-US" sz="4000" dirty="0" smtClean="0">
                <a:solidFill>
                  <a:schemeClr val="bg1"/>
                </a:solidFill>
              </a:rPr>
              <a:t>１１だった。</a:t>
            </a:r>
            <a:endParaRPr lang="en-US" altLang="ja-JP" sz="4000" dirty="0" smtClean="0">
              <a:solidFill>
                <a:schemeClr val="bg1"/>
              </a:solidFill>
            </a:endParaRPr>
          </a:p>
          <a:p>
            <a:pPr marL="514350" indent="-514350">
              <a:buFont typeface="+mj-lt"/>
              <a:buAutoNum type="arabicPeriod"/>
            </a:pPr>
            <a:r>
              <a:rPr lang="ja-JP" altLang="en-US" sz="4000" dirty="0" smtClean="0">
                <a:solidFill>
                  <a:schemeClr val="bg1"/>
                </a:solidFill>
              </a:rPr>
              <a:t>みつびし商事という商社だった。</a:t>
            </a:r>
            <a:endParaRPr lang="en-US" altLang="ja-JP" sz="4000" dirty="0" smtClean="0">
              <a:solidFill>
                <a:schemeClr val="bg1"/>
              </a:solidFill>
            </a:endParaRPr>
          </a:p>
          <a:p>
            <a:pPr marL="514350" indent="-514350">
              <a:buFont typeface="+mj-lt"/>
              <a:buAutoNum type="arabicPeriod"/>
            </a:pPr>
            <a:r>
              <a:rPr lang="ja-JP" altLang="en-US" sz="4000" dirty="0" smtClean="0">
                <a:solidFill>
                  <a:srgbClr val="FFFF00"/>
                </a:solidFill>
              </a:rPr>
              <a:t>イトーヨーカ堂というデパートだった。</a:t>
            </a:r>
            <a:endParaRPr lang="en-US" altLang="ja-JP" sz="4000" dirty="0" smtClean="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a:bodyPr>
          <a:lstStyle/>
          <a:p>
            <a:r>
              <a:rPr lang="en-US" altLang="ja-JP" dirty="0" smtClean="0">
                <a:solidFill>
                  <a:schemeClr val="bg1"/>
                </a:solidFill>
              </a:rPr>
              <a:t>1970</a:t>
            </a:r>
            <a:r>
              <a:rPr lang="ja-JP" altLang="en-US" smtClean="0">
                <a:solidFill>
                  <a:schemeClr val="bg1"/>
                </a:solidFill>
              </a:rPr>
              <a:t>年ごろ、イトーヨーカ堂は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smtClean="0">
                <a:solidFill>
                  <a:schemeClr val="bg1"/>
                </a:solidFill>
              </a:rPr>
              <a:t>コンビニをアメリカから導入するつもりで社員をアメリカに送った。</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日本のスーパーとして最大だった。</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大手のスーパーやデパートに負けていた。</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a:bodyPr>
          <a:lstStyle/>
          <a:p>
            <a:r>
              <a:rPr lang="en-US" altLang="ja-JP" dirty="0" smtClean="0">
                <a:solidFill>
                  <a:schemeClr val="bg1"/>
                </a:solidFill>
              </a:rPr>
              <a:t>1970</a:t>
            </a:r>
            <a:r>
              <a:rPr lang="ja-JP" altLang="en-US" smtClean="0">
                <a:solidFill>
                  <a:schemeClr val="bg1"/>
                </a:solidFill>
              </a:rPr>
              <a:t>年ごろ、イトーヨーカ堂は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dirty="0" smtClean="0">
                <a:solidFill>
                  <a:schemeClr val="bg1"/>
                </a:solidFill>
              </a:rPr>
              <a:t>コンビニをアメリカから導入するつもりで社員をアメリカに送った。</a:t>
            </a:r>
            <a:endParaRPr lang="en-US" altLang="ja-JP" sz="4000" dirty="0" smtClean="0">
              <a:solidFill>
                <a:schemeClr val="bg1"/>
              </a:solidFill>
            </a:endParaRPr>
          </a:p>
          <a:p>
            <a:pPr marL="514350" indent="-514350">
              <a:buFont typeface="+mj-lt"/>
              <a:buAutoNum type="arabicPeriod"/>
            </a:pPr>
            <a:r>
              <a:rPr lang="ja-JP" altLang="en-US" sz="4000" dirty="0" smtClean="0">
                <a:solidFill>
                  <a:schemeClr val="bg1"/>
                </a:solidFill>
              </a:rPr>
              <a:t>日本のスーパーとして最大だった。</a:t>
            </a:r>
            <a:endParaRPr lang="en-US" altLang="ja-JP" sz="4000" dirty="0" smtClean="0">
              <a:solidFill>
                <a:schemeClr val="bg1"/>
              </a:solidFill>
            </a:endParaRPr>
          </a:p>
          <a:p>
            <a:pPr marL="514350" indent="-514350">
              <a:buFont typeface="+mj-lt"/>
              <a:buAutoNum type="arabicPeriod"/>
            </a:pPr>
            <a:r>
              <a:rPr lang="ja-JP" altLang="en-US" sz="4000" dirty="0" smtClean="0">
                <a:solidFill>
                  <a:srgbClr val="FFFF00"/>
                </a:solidFill>
              </a:rPr>
              <a:t>大手のスーパーやデパートに負けていた。</a:t>
            </a:r>
            <a:endParaRPr lang="en-US" altLang="ja-JP" sz="4000" dirty="0" smtClean="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イトーヨーカ堂からアメリカに行った社員の名前は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smtClean="0">
                <a:solidFill>
                  <a:schemeClr val="bg1"/>
                </a:solidFill>
              </a:rPr>
              <a:t>佐藤と鈴木といった。</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木村と佐藤といった。</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鈴木と清水といった。</a:t>
            </a:r>
            <a:endParaRPr lang="en-US" altLang="ja-JP" sz="4000" dirty="0" smtClean="0">
              <a:solidFill>
                <a:schemeClr val="bg1"/>
              </a:solidFill>
            </a:endParaRPr>
          </a:p>
          <a:p>
            <a:pPr marL="514350" indent="-514350">
              <a:buFont typeface="+mj-lt"/>
              <a:buAutoNum type="arabicPeriod"/>
            </a:pPr>
            <a:r>
              <a:rPr lang="ja-JP" altLang="en-US" sz="4000" smtClean="0">
                <a:solidFill>
                  <a:schemeClr val="bg1"/>
                </a:solidFill>
              </a:rPr>
              <a:t>清水と佐藤といった。</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accent1">
              <a:lumMod val="75000"/>
            </a:schemeClr>
          </a:solidFill>
        </p:spPr>
        <p:txBody>
          <a:bodyPr>
            <a:normAutofit fontScale="90000"/>
          </a:bodyPr>
          <a:lstStyle/>
          <a:p>
            <a:r>
              <a:rPr lang="ja-JP" altLang="en-US" smtClean="0">
                <a:solidFill>
                  <a:schemeClr val="bg1"/>
                </a:solidFill>
              </a:rPr>
              <a:t>イトーヨーカ堂からアメリカに行った社員の名前は</a:t>
            </a:r>
            <a:endParaRPr lang="en-US" altLang="ja-JP" dirty="0" smtClean="0">
              <a:solidFill>
                <a:schemeClr val="bg1"/>
              </a:solidFill>
            </a:endParaRPr>
          </a:p>
        </p:txBody>
      </p:sp>
      <p:sp>
        <p:nvSpPr>
          <p:cNvPr id="3" name="TPAnswers"/>
          <p:cNvSpPr>
            <a:spLocks noGrp="1"/>
          </p:cNvSpPr>
          <p:nvPr>
            <p:ph type="body" idx="1"/>
            <p:custDataLst>
              <p:tags r:id="rId2"/>
            </p:custDataLst>
          </p:nvPr>
        </p:nvSpPr>
        <p:spPr>
          <a:xfrm>
            <a:off x="457200" y="1600200"/>
            <a:ext cx="8229600" cy="4525963"/>
          </a:xfrm>
          <a:solidFill>
            <a:schemeClr val="accent1">
              <a:lumMod val="75000"/>
            </a:schemeClr>
          </a:solidFill>
          <a:ln>
            <a:noFill/>
          </a:ln>
        </p:spPr>
        <p:txBody>
          <a:bodyPr>
            <a:normAutofit/>
          </a:bodyPr>
          <a:lstStyle/>
          <a:p>
            <a:pPr marL="514350" indent="-514350">
              <a:buFont typeface="+mj-lt"/>
              <a:buAutoNum type="arabicPeriod"/>
            </a:pPr>
            <a:r>
              <a:rPr lang="ja-JP" altLang="en-US" sz="4000" dirty="0" smtClean="0">
                <a:solidFill>
                  <a:schemeClr val="bg1"/>
                </a:solidFill>
              </a:rPr>
              <a:t>佐藤と鈴木といった。</a:t>
            </a:r>
            <a:endParaRPr lang="en-US" altLang="ja-JP" sz="4000" dirty="0" smtClean="0">
              <a:solidFill>
                <a:schemeClr val="bg1"/>
              </a:solidFill>
            </a:endParaRPr>
          </a:p>
          <a:p>
            <a:pPr marL="514350" indent="-514350">
              <a:buFont typeface="+mj-lt"/>
              <a:buAutoNum type="arabicPeriod"/>
            </a:pPr>
            <a:r>
              <a:rPr lang="ja-JP" altLang="en-US" sz="4000" dirty="0" smtClean="0">
                <a:solidFill>
                  <a:schemeClr val="bg1"/>
                </a:solidFill>
              </a:rPr>
              <a:t>木村と佐藤といった。</a:t>
            </a:r>
            <a:endParaRPr lang="en-US" altLang="ja-JP" sz="4000" dirty="0" smtClean="0">
              <a:solidFill>
                <a:schemeClr val="bg1"/>
              </a:solidFill>
            </a:endParaRPr>
          </a:p>
          <a:p>
            <a:pPr marL="514350" indent="-514350">
              <a:buFont typeface="+mj-lt"/>
              <a:buAutoNum type="arabicPeriod"/>
            </a:pPr>
            <a:r>
              <a:rPr lang="ja-JP" altLang="en-US" sz="4000" dirty="0" smtClean="0">
                <a:solidFill>
                  <a:srgbClr val="FFFF00"/>
                </a:solidFill>
              </a:rPr>
              <a:t>鈴木と清水といった。</a:t>
            </a:r>
            <a:endParaRPr lang="en-US" altLang="ja-JP" sz="4000" dirty="0" smtClean="0">
              <a:solidFill>
                <a:srgbClr val="FFFF00"/>
              </a:solidFill>
            </a:endParaRPr>
          </a:p>
          <a:p>
            <a:pPr marL="514350" indent="-514350">
              <a:buFont typeface="+mj-lt"/>
              <a:buAutoNum type="arabicPeriod"/>
            </a:pPr>
            <a:r>
              <a:rPr lang="ja-JP" altLang="en-US" sz="4000" dirty="0" smtClean="0">
                <a:solidFill>
                  <a:schemeClr val="bg1"/>
                </a:solidFill>
              </a:rPr>
              <a:t>清水と佐藤といった。</a:t>
            </a:r>
            <a:endParaRPr lang="en-US" altLang="ja-JP" sz="4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PVERSION" val="5"/>
  <p:tag name="TPFULLVERSION" val="5.1.1.3052"/>
  <p:tag name="PPTVERSION" val="12"/>
  <p:tag name="TPOS" val="2"/>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FA9EB47FD8B4213B42D5CE4B9384E49&lt;/guid&gt;&#10;            &lt;repollguid&gt;0C56BD22D2FE4E55AEC6F59FD06CF0C5&lt;/repollguid&gt;&#10;            &lt;sourceid&gt;1972889F04C242B8B025D50226016EA5&lt;/sourceid&gt;&#10;            &lt;questiontext&gt;19XX年ごろ、イトーヨーカ堂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コンビニをアメリカから導入するつもりで社員をアメリカに送った。&lt;/answertext&gt;&#10;                    &lt;valuetype&gt;0&lt;/valuetype&gt;&#10;                &lt;/answer&gt;&#10;                &lt;answer&gt;&#10;                    &lt;guid&gt;81E3C2CF2E3E4B8A91673F288B4AE924&lt;/guid&gt;&#10;                    &lt;answertext&gt;日本のスーパーとして最大だった。&lt;/answertext&gt;&#10;                    &lt;valuetype&gt;0&lt;/valuetype&gt;&#10;                &lt;/answer&gt;&#10;                &lt;answer&gt;&#10;                    &lt;guid&gt;B1358ACB8F8A4144BF368C80C4D2535A&lt;/guid&gt;&#10;                    &lt;answertext&gt;大手のスーパーやデパートに負けていた。&lt;/answertext&gt;&#10;                    &lt;valuetype&gt;0&lt;/valuetype&gt;&#10;                &lt;/answer&gt;&#10;            &lt;/answers&gt;&#10;        &lt;/multichoice&gt;&#10;    &lt;/questions&gt;&#10;&lt;/questionlist&gt;"/>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FA9EB47FD8B4213B42D5CE4B9384E49&lt;/guid&gt;&#10;            &lt;repollguid&gt;0C56BD22D2FE4E55AEC6F59FD06CF0C5&lt;/repollguid&gt;&#10;            &lt;sourceid&gt;1972889F04C242B8B025D50226016EA5&lt;/sourceid&gt;&#10;            &lt;questiontext&gt;19XX年ごろ、イトーヨーカ堂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コンビニをアメリカから導入するつもりで社員をアメリカに送った。&lt;/answertext&gt;&#10;                    &lt;valuetype&gt;0&lt;/valuetype&gt;&#10;                &lt;/answer&gt;&#10;                &lt;answer&gt;&#10;                    &lt;guid&gt;81E3C2CF2E3E4B8A91673F288B4AE924&lt;/guid&gt;&#10;                    &lt;answertext&gt;日本のスーパーとして最大だった。&lt;/answertext&gt;&#10;                    &lt;valuetype&gt;0&lt;/valuetype&gt;&#10;                &lt;/answer&gt;&#10;                &lt;answer&gt;&#10;                    &lt;guid&gt;B1358ACB8F8A4144BF368C80C4D2535A&lt;/guid&gt;&#10;                    &lt;answertext&gt;大手のスーパーやデパートに負けていた。&lt;/answertext&gt;&#10;                    &lt;valuetype&gt;0&lt;/valuetype&gt;&#10;                &lt;/answer&gt;&#10;            &lt;/answers&gt;&#10;        &lt;/multichoice&gt;&#10;    &lt;/questions&gt;&#10;&lt;/questionlist&gt;"/>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2ABAEADD2584CD6B621A7D8FFCCD987&lt;/guid&gt;&#10;            &lt;repollguid&gt;0C56BD22D2FE4E55AEC6F59FD06CF0C5&lt;/repollguid&gt;&#10;            &lt;sourceid&gt;1972889F04C242B8B025D50226016EA5&lt;/sourceid&gt;&#10;            &lt;questiontext&gt;イトーヨーカ堂からアメリカに行った社員の名前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鈴木と清水といった。&lt;/answertext&gt;&#10;                    &lt;valuetype&gt;0&lt;/valuetype&gt;&#10;                &lt;/answer&gt;&#10;                &lt;answer&gt;&#10;                    &lt;guid&gt;81E3C2CF2E3E4B8A91673F288B4AE924&lt;/guid&gt;&#10;                    &lt;answertext&gt;佐藤と鈴木といった。&lt;/answertext&gt;&#10;                    &lt;valuetype&gt;0&lt;/valuetype&gt;&#10;                &lt;/answer&gt;&#10;                &lt;answer&gt;&#10;                    &lt;guid&gt;0DD3883ADA33465AAA15B95FB21FE2EC&lt;/guid&gt;&#10;                    &lt;answertext&gt;木村と佐藤といった。&lt;/answertext&gt;&#10;                    &lt;valuetype&gt;0&lt;/valuetype&gt;&#10;                &lt;/answer&gt;&#10;                &lt;answer&gt;&#10;                    &lt;guid&gt;BBFA82970DB54635A80BA70CD392234B&lt;/guid&gt;&#10;                    &lt;answertext&gt;清水と佐藤といった。&lt;/answertext&gt;&#10;                    &lt;valuetype&gt;0&lt;/valuetype&gt;&#10;                &lt;/answer&gt;&#10;            &lt;/answers&gt;&#10;        &lt;/multichoice&gt;&#10;    &lt;/questions&gt;&#10;&lt;/questionlist&gt;"/>
</p:tagLst>
</file>

<file path=ppt/tags/tag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2ABAEADD2584CD6B621A7D8FFCCD987&lt;/guid&gt;&#10;            &lt;repollguid&gt;0C56BD22D2FE4E55AEC6F59FD06CF0C5&lt;/repollguid&gt;&#10;            &lt;sourceid&gt;1972889F04C242B8B025D50226016EA5&lt;/sourceid&gt;&#10;            &lt;questiontext&gt;イトーヨーカ堂からアメリカに行った社員の名前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鈴木と清水といった。&lt;/answertext&gt;&#10;                    &lt;valuetype&gt;0&lt;/valuetype&gt;&#10;                &lt;/answer&gt;&#10;                &lt;answer&gt;&#10;                    &lt;guid&gt;81E3C2CF2E3E4B8A91673F288B4AE924&lt;/guid&gt;&#10;                    &lt;answertext&gt;佐藤と鈴木といった。&lt;/answertext&gt;&#10;                    &lt;valuetype&gt;0&lt;/valuetype&gt;&#10;                &lt;/answer&gt;&#10;                &lt;answer&gt;&#10;                    &lt;guid&gt;0DD3883ADA33465AAA15B95FB21FE2EC&lt;/guid&gt;&#10;                    &lt;answertext&gt;木村と佐藤といった。&lt;/answertext&gt;&#10;                    &lt;valuetype&gt;0&lt;/valuetype&gt;&#10;                &lt;/answer&gt;&#10;                &lt;answer&gt;&#10;                    &lt;guid&gt;BBFA82970DB54635A80BA70CD392234B&lt;/guid&gt;&#10;                    &lt;answertext&gt;清水と佐藤といった。&lt;/answertext&gt;&#10;                    &lt;valuetype&gt;0&lt;/valuetype&gt;&#10;                &lt;/answer&gt;&#10;            &lt;/answers&gt;&#10;        &lt;/multichoice&gt;&#10;    &lt;/questions&gt;&#10;&lt;/questionlist&gt;"/>
</p:tagLst>
</file>

<file path=ppt/tags/tag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79763081B6844ABAE47DEDB2EE7A10B&lt;/guid&gt;&#10;            &lt;repollguid&gt;0C56BD22D2FE4E55AEC6F59FD06CF0C5&lt;/repollguid&gt;&#10;            &lt;sourceid&gt;1972889F04C242B8B025D50226016EA5&lt;/sourceid&gt;&#10;            &lt;questiontext&gt;当初日本に７－１１の店を開くことに&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アメリカの本社は積極的だった。&lt;/answertext&gt;&#10;                    &lt;valuetype&gt;0&lt;/valuetype&gt;&#10;                &lt;/answer&gt;&#10;                &lt;answer&gt;&#10;                    &lt;guid&gt;81E3C2CF2E3E4B8A91673F288B4AE924&lt;/guid&gt;&#10;                    &lt;answertext&gt;日本の消費者はいい感情を持たなかった。&lt;/answertext&gt;&#10;                    &lt;valuetype&gt;0&lt;/valuetype&gt;&#10;                &lt;/answer&gt;&#10;                &lt;answer&gt;&#10;                    &lt;guid&gt;B1358ACB8F8A4144BF368C80C4D2535A&lt;/guid&gt;&#10;                    &lt;answertext&gt;日本のイトーヨーカ堂の本社はあまり協力的ではなかった。&lt;/answertext&gt;&#10;                    &lt;valuetype&gt;0&lt;/valuetype&gt;&#10;                &lt;/answer&gt;&#10;            &lt;/answers&gt;&#10;        &lt;/multichoice&gt;&#10;    &lt;/questions&gt;&#10;&lt;/questionlist&gt;"/>
</p:tagLst>
</file>

<file path=ppt/tags/tag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FA9EB47FD8B4213B42D5CE4B9384E49&lt;/guid&gt;&#10;            &lt;repollguid&gt;0C56BD22D2FE4E55AEC6F59FD06CF0C5&lt;/repollguid&gt;&#10;            &lt;sourceid&gt;1972889F04C242B8B025D50226016EA5&lt;/sourceid&gt;&#10;            &lt;questiontext&gt;19XX年ごろ、イトーヨーカ堂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コンビニをアメリカから導入するつもりで社員をアメリカに送った。&lt;/answertext&gt;&#10;                    &lt;valuetype&gt;0&lt;/valuetype&gt;&#10;                &lt;/answer&gt;&#10;                &lt;answer&gt;&#10;                    &lt;guid&gt;81E3C2CF2E3E4B8A91673F288B4AE924&lt;/guid&gt;&#10;                    &lt;answertext&gt;日本のスーパーとして最大だった。&lt;/answertext&gt;&#10;                    &lt;valuetype&gt;0&lt;/valuetype&gt;&#10;                &lt;/answer&gt;&#10;                &lt;answer&gt;&#10;                    &lt;guid&gt;B1358ACB8F8A4144BF368C80C4D2535A&lt;/guid&gt;&#10;                    &lt;answertext&gt;大手のスーパーやデパートに負けていた。&lt;/answertext&gt;&#10;                    &lt;valuetype&gt;0&lt;/valuetype&gt;&#10;                &lt;/answer&gt;&#10;            &lt;/answers&gt;&#10;        &lt;/multichoice&gt;&#10;    &lt;/questions&gt;&#10;&lt;/questionlist&gt;"/>
</p:tagLst>
</file>

<file path=ppt/tags/tag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79763081B6844ABAE47DEDB2EE7A10B&lt;/guid&gt;&#10;            &lt;repollguid&gt;0C56BD22D2FE4E55AEC6F59FD06CF0C5&lt;/repollguid&gt;&#10;            &lt;sourceid&gt;1972889F04C242B8B025D50226016EA5&lt;/sourceid&gt;&#10;            &lt;questiontext&gt;当初日本に７－１１の店を開くことに&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アメリカの本社は積極的だった。&lt;/answertext&gt;&#10;                    &lt;valuetype&gt;0&lt;/valuetype&gt;&#10;                &lt;/answer&gt;&#10;                &lt;answer&gt;&#10;                    &lt;guid&gt;81E3C2CF2E3E4B8A91673F288B4AE924&lt;/guid&gt;&#10;                    &lt;answertext&gt;日本の消費者はいい感情を持たなかった。&lt;/answertext&gt;&#10;                    &lt;valuetype&gt;0&lt;/valuetype&gt;&#10;                &lt;/answer&gt;&#10;                &lt;answer&gt;&#10;                    &lt;guid&gt;B1358ACB8F8A4144BF368C80C4D2535A&lt;/guid&gt;&#10;                    &lt;answertext&gt;日本のイトーヨーカ堂の本社はあまり協力的ではなかった。&lt;/answertext&gt;&#10;                    &lt;valuetype&gt;0&lt;/valuetype&gt;&#10;                &lt;/answer&gt;&#10;            &lt;/answers&gt;&#10;        &lt;/multichoice&gt;&#10;    &lt;/questions&gt;&#10;&lt;/questionlist&gt;"/>
</p:tagLst>
</file>

<file path=ppt/tags/tag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2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C13EC6369EA4D37B4E51A3E0AEE2C02&lt;/guid&gt;&#10;            &lt;repollguid&gt;0C56BD22D2FE4E55AEC6F59FD06CF0C5&lt;/repollguid&gt;&#10;            &lt;sourceid&gt;1972889F04C242B8B025D50226016EA5&lt;/sourceid&gt;&#10;            &lt;questiontext&gt;日本ではじめての７－１１の店舗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大阪に出来た。&lt;/answertext&gt;&#10;                    &lt;valuetype&gt;0&lt;/valuetype&gt;&#10;                &lt;/answer&gt;&#10;                &lt;answer&gt;&#10;                    &lt;guid&gt;81E3C2CF2E3E4B8A91673F288B4AE924&lt;/guid&gt;&#10;                    &lt;answertext&gt;横浜に出来た。&lt;/answertext&gt;&#10;                    &lt;valuetype&gt;0&lt;/valuetype&gt;&#10;                &lt;/answer&gt;&#10;                &lt;answer&gt;&#10;                    &lt;guid&gt;B1358ACB8F8A4144BF368C80C4D2535A&lt;/guid&gt;&#10;                    &lt;answertext&gt;東京に出来た。&lt;/answertext&gt;&#10;                    &lt;valuetype&gt;0&lt;/valuetype&gt;&#10;                &lt;/answer&gt;&#10;            &lt;/answers&gt;&#10;        &lt;/multichoice&gt;&#10;    &lt;/questions&gt;&#10;&lt;/questionlist&gt;"/>
</p:tagLst>
</file>

<file path=ppt/tags/tag2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2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C13EC6369EA4D37B4E51A3E0AEE2C02&lt;/guid&gt;&#10;            &lt;repollguid&gt;0C56BD22D2FE4E55AEC6F59FD06CF0C5&lt;/repollguid&gt;&#10;            &lt;sourceid&gt;1972889F04C242B8B025D50226016EA5&lt;/sourceid&gt;&#10;            &lt;questiontext&gt;日本ではじめての７－１１の店舗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大阪に出来た。&lt;/answertext&gt;&#10;                    &lt;valuetype&gt;0&lt;/valuetype&gt;&#10;                &lt;/answer&gt;&#10;                &lt;answer&gt;&#10;                    &lt;guid&gt;81E3C2CF2E3E4B8A91673F288B4AE924&lt;/guid&gt;&#10;                    &lt;answertext&gt;横浜に出来た。&lt;/answertext&gt;&#10;                    &lt;valuetype&gt;0&lt;/valuetype&gt;&#10;                &lt;/answer&gt;&#10;                &lt;answer&gt;&#10;                    &lt;guid&gt;B1358ACB8F8A4144BF368C80C4D2535A&lt;/guid&gt;&#10;                    &lt;answertext&gt;東京に出来た。&lt;/answertext&gt;&#10;                    &lt;valuetype&gt;0&lt;/valuetype&gt;&#10;                &lt;/answer&gt;&#10;            &lt;/answers&gt;&#10;        &lt;/multichoice&gt;&#10;    &lt;/questions&gt;&#10;&lt;/questionlist&gt;"/>
</p:tagLst>
</file>

<file path=ppt/tags/tag2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2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C9472F8E9BC4255911B8400B47FAEB0&lt;/guid&gt;&#10;            &lt;repollguid&gt;0C56BD22D2FE4E55AEC6F59FD06CF0C5&lt;/repollguid&gt;&#10;            &lt;sourceid&gt;1972889F04C242B8B025D50226016EA5&lt;/sourceid&gt;&#10;            &lt;questiontext&gt;日本ではじめての７－１１の店舗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もとは、酒屋だった。&lt;/answertext&gt;&#10;                    &lt;valuetype&gt;0&lt;/valuetype&gt;&#10;                &lt;/answer&gt;&#10;                &lt;answer&gt;&#10;                    &lt;guid&gt;81E3C2CF2E3E4B8A91673F288B4AE924&lt;/guid&gt;&#10;                    &lt;answertext&gt;もとは、靴屋だった。&lt;/answertext&gt;&#10;                    &lt;valuetype&gt;0&lt;/valuetype&gt;&#10;                &lt;/answer&gt;&#10;                &lt;answer&gt;&#10;                    &lt;guid&gt;B1358ACB8F8A4144BF368C80C4D2535A&lt;/guid&gt;&#10;                    &lt;answertext&gt;もとは、肉やだった。&lt;/answertext&gt;&#10;                    &lt;valuetype&gt;0&lt;/valuetype&gt;&#10;                &lt;/answer&gt;&#10;            &lt;/answers&gt;&#10;        &lt;/multichoice&gt;&#10;    &lt;/questions&gt;&#10;&lt;/questionlist&gt;"/>
</p:tagLst>
</file>

<file path=ppt/tags/tag2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2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C9472F8E9BC4255911B8400B47FAEB0&lt;/guid&gt;&#10;            &lt;repollguid&gt;0C56BD22D2FE4E55AEC6F59FD06CF0C5&lt;/repollguid&gt;&#10;            &lt;sourceid&gt;1972889F04C242B8B025D50226016EA5&lt;/sourceid&gt;&#10;            &lt;questiontext&gt;日本ではじめての７－１１の店舗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もとは、酒屋だった。&lt;/answertext&gt;&#10;                    &lt;valuetype&gt;0&lt;/valuetype&gt;&#10;                &lt;/answer&gt;&#10;                &lt;answer&gt;&#10;                    &lt;guid&gt;81E3C2CF2E3E4B8A91673F288B4AE924&lt;/guid&gt;&#10;                    &lt;answertext&gt;もとは、靴屋だった。&lt;/answertext&gt;&#10;                    &lt;valuetype&gt;0&lt;/valuetype&gt;&#10;                &lt;/answer&gt;&#10;                &lt;answer&gt;&#10;                    &lt;guid&gt;B1358ACB8F8A4144BF368C80C4D2535A&lt;/guid&gt;&#10;                    &lt;answertext&gt;もとは、肉やだった。&lt;/answertext&gt;&#10;                    &lt;valuetype&gt;0&lt;/valuetype&gt;&#10;                &lt;/answer&gt;&#10;            &lt;/answers&gt;&#10;        &lt;/multichoice&gt;&#10;    &lt;/questions&gt;&#10;&lt;/questionlist&gt;"/>
</p:tagLst>
</file>

<file path=ppt/tags/tag2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3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A1861875F7644A58AC8328EFA0F018F&lt;/guid&gt;&#10;            &lt;repollguid&gt;0C56BD22D2FE4E55AEC6F59FD06CF0C5&lt;/repollguid&gt;&#10;            &lt;sourceid&gt;1972889F04C242B8B025D50226016EA5&lt;/sourceid&gt;&#10;            &lt;questiontext&gt;日本ではじめての７－１１の店舗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畑の真ん中に出来た。&lt;/answertext&gt;&#10;                    &lt;valuetype&gt;0&lt;/valuetype&gt;&#10;                &lt;/answer&gt;&#10;                &lt;answer&gt;&#10;                    &lt;guid&gt;81E3C2CF2E3E4B8A91673F288B4AE924&lt;/guid&gt;&#10;                    &lt;answertext&gt;団地の中に出来た。&lt;/answertext&gt;&#10;                    &lt;valuetype&gt;0&lt;/valuetype&gt;&#10;                &lt;/answer&gt;&#10;                &lt;answer&gt;&#10;                    &lt;guid&gt;B1358ACB8F8A4144BF368C80C4D2535A&lt;/guid&gt;&#10;                    &lt;answertext&gt;工場の近くに出来た。&lt;/answertext&gt;&#10;                    &lt;valuetype&gt;0&lt;/valuetype&gt;&#10;                &lt;/answer&gt;&#10;            &lt;/answers&gt;&#10;        &lt;/multichoice&gt;&#10;    &lt;/questions&gt;&#10;&lt;/questionlist&gt;"/>
</p:tagLst>
</file>

<file path=ppt/tags/tag3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3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A1861875F7644A58AC8328EFA0F018F&lt;/guid&gt;&#10;            &lt;repollguid&gt;0C56BD22D2FE4E55AEC6F59FD06CF0C5&lt;/repollguid&gt;&#10;            &lt;sourceid&gt;1972889F04C242B8B025D50226016EA5&lt;/sourceid&gt;&#10;            &lt;questiontext&gt;日本ではじめての７－１１の店舗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畑の真ん中に出来た。&lt;/answertext&gt;&#10;                    &lt;valuetype&gt;0&lt;/valuetype&gt;&#10;                &lt;/answer&gt;&#10;                &lt;answer&gt;&#10;                    &lt;guid&gt;81E3C2CF2E3E4B8A91673F288B4AE924&lt;/guid&gt;&#10;                    &lt;answertext&gt;団地の中に出来た。&lt;/answertext&gt;&#10;                    &lt;valuetype&gt;0&lt;/valuetype&gt;&#10;                &lt;/answer&gt;&#10;                &lt;answer&gt;&#10;                    &lt;guid&gt;B1358ACB8F8A4144BF368C80C4D2535A&lt;/guid&gt;&#10;                    &lt;answertext&gt;工場の近くに出来た。&lt;/answertext&gt;&#10;                    &lt;valuetype&gt;0&lt;/valuetype&gt;&#10;                &lt;/answer&gt;&#10;            &lt;/answers&gt;&#10;        &lt;/multichoice&gt;&#10;    &lt;/questions&gt;&#10;&lt;/questionlist&gt;"/>
</p:tagLst>
</file>

<file path=ppt/tags/tag3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3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468792683CC48399635BA01E0984238&lt;/guid&gt;&#10;            &lt;repollguid&gt;0C56BD22D2FE4E55AEC6F59FD06CF0C5&lt;/repollguid&gt;&#10;            &lt;sourceid&gt;1972889F04C242B8B025D50226016EA5&lt;/sourceid&gt;&#10;            &lt;questiontext&gt;日本の７－１１が「革命的」だったのは、1つに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コンピューターで徹底的な商品管理をしたことだ。&lt;/answertext&gt;&#10;                    &lt;valuetype&gt;0&lt;/valuetype&gt;&#10;                &lt;/answer&gt;&#10;                &lt;answer&gt;&#10;                    &lt;guid&gt;81E3C2CF2E3E4B8A91673F288B4AE924&lt;/guid&gt;&#10;                    &lt;answertext&gt;問屋と交渉して、商品の運び方を変えたことだ。&lt;/answertext&gt;&#10;                    &lt;valuetype&gt;0&lt;/valuetype&gt;&#10;                &lt;/answer&gt;&#10;                &lt;answer&gt;&#10;                    &lt;guid&gt;0DD3883ADA33465AAA15B95FB21FE2EC&lt;/guid&gt;&#10;                    &lt;answertext&gt;お弁当やおでんを売り出したことだ。&lt;/answertext&gt;&#10;                    &lt;valuetype&gt;0&lt;/valuetype&gt;&#10;                &lt;/answer&gt;&#10;            &lt;/answers&gt;&#10;        &lt;/multichoice&gt;&#10;    &lt;/questions&gt;&#10;&lt;/questionlist&gt;"/>
</p:tagLst>
</file>

<file path=ppt/tags/tag3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3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468792683CC48399635BA01E0984238&lt;/guid&gt;&#10;            &lt;repollguid&gt;0C56BD22D2FE4E55AEC6F59FD06CF0C5&lt;/repollguid&gt;&#10;            &lt;sourceid&gt;1972889F04C242B8B025D50226016EA5&lt;/sourceid&gt;&#10;            &lt;questiontext&gt;日本の７－１１が「革命的」だったのは、1つに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コンピューターで徹底的な商品管理をしたことだ。&lt;/answertext&gt;&#10;                    &lt;valuetype&gt;0&lt;/valuetype&gt;&#10;                &lt;/answer&gt;&#10;                &lt;answer&gt;&#10;                    &lt;guid&gt;81E3C2CF2E3E4B8A91673F288B4AE924&lt;/guid&gt;&#10;                    &lt;answertext&gt;問屋と交渉して、商品の運び方を変えたことだ。&lt;/answertext&gt;&#10;                    &lt;valuetype&gt;0&lt;/valuetype&gt;&#10;                &lt;/answer&gt;&#10;                &lt;answer&gt;&#10;                    &lt;guid&gt;0DD3883ADA33465AAA15B95FB21FE2EC&lt;/guid&gt;&#10;                    &lt;answertext&gt;お弁当やおでんを売り出したことだ。&lt;/answertext&gt;&#10;                    &lt;valuetype&gt;0&lt;/valuetype&gt;&#10;                &lt;/answer&gt;&#10;            &lt;/answers&gt;&#10;        &lt;/multichoice&gt;&#10;    &lt;/questions&gt;&#10;&lt;/questionlist&gt;"/>
</p:tagLst>
</file>

<file path=ppt/tags/tag3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3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A00979F9EDE4F41A54CC052369AE3FB&lt;/guid&gt;&#10;            &lt;repollguid&gt;0C56BD22D2FE4E55AEC6F59FD06CF0C5&lt;/repollguid&gt;&#10;            &lt;sourceid&gt;1972889F04C242B8B025D50226016EA5&lt;/sourceid&gt;&#10;            &lt;questiontext&gt;日本の７－１１が「革命的」だと言われるもう1つの理由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1つの地域に多数の店舗を開いたことだ。&lt;/answertext&gt;&#10;                    &lt;valuetype&gt;0&lt;/valuetype&gt;&#10;                &lt;/answer&gt;&#10;                &lt;answer&gt;&#10;                    &lt;guid&gt;81E3C2CF2E3E4B8A91673F288B4AE924&lt;/guid&gt;&#10;                    &lt;answertext&gt;商品の種類を増やしたことだ。&lt;/answertext&gt;&#10;                    &lt;valuetype&gt;0&lt;/valuetype&gt;&#10;                &lt;/answer&gt;&#10;                &lt;answer&gt;&#10;                    &lt;guid&gt;0DD3883ADA33465AAA15B95FB21FE2EC&lt;/guid&gt;&#10;                    &lt;answertext&gt;若者が利用しやすいように多くの若者を店員としてやとったことだ。&lt;/answertext&gt;&#10;                    &lt;valuetype&gt;0&lt;/valuetype&gt;&#10;                &lt;/answer&gt;&#10;            &lt;/answers&gt;&#10;        &lt;/multichoice&gt;&#10;    &lt;/questions&gt;&#10;&lt;/questionlist&gt;"/>
</p:tagLst>
</file>

<file path=ppt/tags/tag3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FA9EB47FD8B4213B42D5CE4B9384E49&lt;/guid&gt;&#10;            &lt;repollguid&gt;0C56BD22D2FE4E55AEC6F59FD06CF0C5&lt;/repollguid&gt;&#10;            &lt;sourceid&gt;1972889F04C242B8B025D50226016EA5&lt;/sourceid&gt;&#10;            &lt;questiontext&gt;19XX年ごろ、イトーヨーカ堂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コンビニをアメリカから導入するつもりで社員をアメリカに送った。&lt;/answertext&gt;&#10;                    &lt;valuetype&gt;0&lt;/valuetype&gt;&#10;                &lt;/answer&gt;&#10;                &lt;answer&gt;&#10;                    &lt;guid&gt;81E3C2CF2E3E4B8A91673F288B4AE924&lt;/guid&gt;&#10;                    &lt;answertext&gt;日本のスーパーとして最大だった。&lt;/answertext&gt;&#10;                    &lt;valuetype&gt;0&lt;/valuetype&gt;&#10;                &lt;/answer&gt;&#10;                &lt;answer&gt;&#10;                    &lt;guid&gt;B1358ACB8F8A4144BF368C80C4D2535A&lt;/guid&gt;&#10;                    &lt;answertext&gt;大手のスーパーやデパートに負けていた。&lt;/answertext&gt;&#10;                    &lt;valuetype&gt;0&lt;/valuetype&gt;&#10;                &lt;/answer&gt;&#10;            &lt;/answers&gt;&#10;        &lt;/multichoice&gt;&#10;    &lt;/questions&gt;&#10;&lt;/questionlist&gt;"/>
</p:tagLst>
</file>

<file path=ppt/tags/tag4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A00979F9EDE4F41A54CC052369AE3FB&lt;/guid&gt;&#10;            &lt;repollguid&gt;0C56BD22D2FE4E55AEC6F59FD06CF0C5&lt;/repollguid&gt;&#10;            &lt;sourceid&gt;1972889F04C242B8B025D50226016EA5&lt;/sourceid&gt;&#10;            &lt;questiontext&gt;日本の７－１１が「革命的」だと言われるもう1つの理由は&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1つの地域に多数の店舗を開いたことだ。&lt;/answertext&gt;&#10;                    &lt;valuetype&gt;0&lt;/valuetype&gt;&#10;                &lt;/answer&gt;&#10;                &lt;answer&gt;&#10;                    &lt;guid&gt;81E3C2CF2E3E4B8A91673F288B4AE924&lt;/guid&gt;&#10;                    &lt;answertext&gt;商品の種類を増やしたことだ。&lt;/answertext&gt;&#10;                    &lt;valuetype&gt;0&lt;/valuetype&gt;&#10;                &lt;/answer&gt;&#10;                &lt;answer&gt;&#10;                    &lt;guid&gt;0DD3883ADA33465AAA15B95FB21FE2EC&lt;/guid&gt;&#10;                    &lt;answertext&gt;若者が利用しやすいように多くの若者を店員としてやとったことだ。&lt;/answertext&gt;&#10;                    &lt;valuetype&gt;0&lt;/valuetype&gt;&#10;                &lt;/answer&gt;&#10;            &lt;/answers&gt;&#10;        &lt;/multichoice&gt;&#10;    &lt;/questions&gt;&#10;&lt;/questionlist&gt;"/>
</p:tagLst>
</file>

<file path=ppt/tags/tag4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4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4BDD326C3CF43C68F338E045708BE78&lt;/guid&gt;&#10;            &lt;repollguid&gt;0C56BD22D2FE4E55AEC6F59FD06CF0C5&lt;/repollguid&gt;&#10;            &lt;sourceid&gt;1972889F04C242B8B025D50226016EA5&lt;/sourceid&gt;&#10;            &lt;questiontext&gt;日本には、現在７－１１の店舗が、&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１５、０００店ほと。&lt;/answertext&gt;&#10;                    &lt;valuetype&gt;0&lt;/valuetype&gt;&#10;                &lt;/answer&gt;&#10;                &lt;answer&gt;&#10;                    &lt;guid&gt;81E3C2CF2E3E4B8A91673F288B4AE924&lt;/guid&gt;&#10;                    &lt;answertext&gt;商品の種類を増やしたことだ。&lt;/answertext&gt;&#10;                    &lt;valuetype&gt;0&lt;/valuetype&gt;&#10;                &lt;/answer&gt;&#10;                &lt;answer&gt;&#10;                    &lt;guid&gt;0DD3883ADA33465AAA15B95FB21FE2EC&lt;/guid&gt;&#10;                    &lt;answertext&gt;若い人たちを店員としてやとったことだ。&lt;/answertext&gt;&#10;                    &lt;valuetype&gt;0&lt;/valuetype&gt;&#10;                &lt;/answer&gt;&#10;            &lt;/answers&gt;&#10;        &lt;/multichoice&gt;&#10;    &lt;/questions&gt;&#10;&lt;/questionlist&gt;"/>
</p:tagLst>
</file>

<file path=ppt/tags/tag4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4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4BDD326C3CF43C68F338E045708BE78&lt;/guid&gt;&#10;            &lt;repollguid&gt;0C56BD22D2FE4E55AEC6F59FD06CF0C5&lt;/repollguid&gt;&#10;            &lt;sourceid&gt;1972889F04C242B8B025D50226016EA5&lt;/sourceid&gt;&#10;            &lt;questiontext&gt;日本には、現在７－１１の店舗が、&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１５、０００店ほと。&lt;/answertext&gt;&#10;                    &lt;valuetype&gt;0&lt;/valuetype&gt;&#10;                &lt;/answer&gt;&#10;                &lt;answer&gt;&#10;                    &lt;guid&gt;81E3C2CF2E3E4B8A91673F288B4AE924&lt;/guid&gt;&#10;                    &lt;answertext&gt;商品の種類を増やしたことだ。&lt;/answertext&gt;&#10;                    &lt;valuetype&gt;0&lt;/valuetype&gt;&#10;                &lt;/answer&gt;&#10;                &lt;answer&gt;&#10;                    &lt;guid&gt;0DD3883ADA33465AAA15B95FB21FE2EC&lt;/guid&gt;&#10;                    &lt;answertext&gt;若い人たちを店員としてやとったことだ。&lt;/answertext&gt;&#10;                    &lt;valuetype&gt;0&lt;/valuetype&gt;&#10;                &lt;/answer&gt;&#10;            &lt;/answers&gt;&#10;        &lt;/multichoice&gt;&#10;    &lt;/questions&gt;&#10;&lt;/questionlist&gt;"/>
</p:tagLst>
</file>

<file path=ppt/tags/tag4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79763081B6844ABAE47DEDB2EE7A10B&lt;/guid&gt;&#10;            &lt;repollguid&gt;0C56BD22D2FE4E55AEC6F59FD06CF0C5&lt;/repollguid&gt;&#10;            &lt;sourceid&gt;1972889F04C242B8B025D50226016EA5&lt;/sourceid&gt;&#10;            &lt;questiontext&gt;当初日本に７－１１の店を開くことに&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アメリカの本社は積極的だった。&lt;/answertext&gt;&#10;                    &lt;valuetype&gt;0&lt;/valuetype&gt;&#10;                &lt;/answer&gt;&#10;                &lt;answer&gt;&#10;                    &lt;guid&gt;81E3C2CF2E3E4B8A91673F288B4AE924&lt;/guid&gt;&#10;                    &lt;answertext&gt;日本の消費者はいい感情を持たなかった。&lt;/answertext&gt;&#10;                    &lt;valuetype&gt;0&lt;/valuetype&gt;&#10;                &lt;/answer&gt;&#10;                &lt;answer&gt;&#10;                    &lt;guid&gt;B1358ACB8F8A4144BF368C80C4D2535A&lt;/guid&gt;&#10;                    &lt;answertext&gt;日本のイトーヨーカ堂の本社はあまり協力的ではなかった。&lt;/answertext&gt;&#10;                    &lt;valuetype&gt;0&lt;/valuetype&gt;&#10;                &lt;/answer&gt;&#10;            &lt;/answers&gt;&#10;        &lt;/multichoice&gt;&#10;    &lt;/questions&gt;&#10;&lt;/questionlist&gt;"/>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LIVECHARTING" val="False"/>
  <p:tag name="AUTOOPENPOLL" val="True"/>
  <p:tag name="TYPE" val="MultiChoiceSlide"/>
  <p:tag name="TPQUESTIONXML" val="﻿&lt;?xml version=&quot;1.0&quot; encoding=&quot;utf-8&quot;?&gt;&#10;&lt;questionlist&gt;&#10;    &lt;properties&gt;&#10;        &lt;guid&gt;5B33B1C83BA74E6AB751CC93DB6C88EA&lt;/guid&gt;&#10;        &lt;description /&gt;&#10;        &lt;date&gt;3/18/2013 10:37:4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79763081B6844ABAE47DEDB2EE7A10B&lt;/guid&gt;&#10;            &lt;repollguid&gt;0C56BD22D2FE4E55AEC6F59FD06CF0C5&lt;/repollguid&gt;&#10;            &lt;sourceid&gt;1972889F04C242B8B025D50226016EA5&lt;/sourceid&gt;&#10;            &lt;questiontext&gt;当初日本に７－１１の店を開くことに&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6BF7EC961074421D8518FCB9BA7CCE99&lt;/guid&gt;&#10;                    &lt;answertext&gt;アメリカの本社は積極的だった。&lt;/answertext&gt;&#10;                    &lt;valuetype&gt;0&lt;/valuetype&gt;&#10;                &lt;/answer&gt;&#10;                &lt;answer&gt;&#10;                    &lt;guid&gt;81E3C2CF2E3E4B8A91673F288B4AE924&lt;/guid&gt;&#10;                    &lt;answertext&gt;日本の消費者はいい感情を持たなかった。&lt;/answertext&gt;&#10;                    &lt;valuetype&gt;0&lt;/valuetype&gt;&#10;                &lt;/answer&gt;&#10;                &lt;answer&gt;&#10;                    &lt;guid&gt;B1358ACB8F8A4144BF368C80C4D2535A&lt;/guid&gt;&#10;                    &lt;answertext&gt;日本のイトーヨーカ堂の本社はあまり協力的ではなかった。&lt;/answertext&gt;&#10;                    &lt;valuetype&gt;0&lt;/valuetype&gt;&#10;                &lt;/answer&gt;&#10;            &lt;/answers&gt;&#10;        &lt;/multichoice&gt;&#10;    &lt;/questions&gt;&#10;&lt;/questionlist&gt;"/>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ZEROBASED"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736</Words>
  <Application>Microsoft Macintosh PowerPoint</Application>
  <PresentationFormat>On-screen Show (4:3)</PresentationFormat>
  <Paragraphs>114</Paragraphs>
  <Slides>23</Slides>
  <Notes>23</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Office Theme</vt:lpstr>
      <vt:lpstr>プロジェクトX：挑戦者たち</vt:lpstr>
      <vt:lpstr>７−１１の成功の話は次の大学のビジネススクールで使われている教科書に出ている</vt:lpstr>
      <vt:lpstr>７−１１の成功の話は次の大学のビジネススクールで使われている教科書に出ている</vt:lpstr>
      <vt:lpstr>当初日本の７−１１の親会社は</vt:lpstr>
      <vt:lpstr>当初日本の７−１１の親会社は</vt:lpstr>
      <vt:lpstr>1970年ごろ、イトーヨーカ堂は</vt:lpstr>
      <vt:lpstr>1970年ごろ、イトーヨーカ堂は</vt:lpstr>
      <vt:lpstr>イトーヨーカ堂からアメリカに行った社員の名前は</vt:lpstr>
      <vt:lpstr>イトーヨーカ堂からアメリカに行った社員の名前は</vt:lpstr>
      <vt:lpstr>当初日本に７－１１の店を開くことに</vt:lpstr>
      <vt:lpstr>当初日本に７－１１の店を開くことに</vt:lpstr>
      <vt:lpstr>日本ではじめての７－１１の店舗は</vt:lpstr>
      <vt:lpstr>日本ではじめての７－１１の店舗は</vt:lpstr>
      <vt:lpstr>日本ではじめての７－１１の店舗は</vt:lpstr>
      <vt:lpstr>日本ではじめての７－１１の店舗は</vt:lpstr>
      <vt:lpstr>日本ではじめての７－１１の店舗は</vt:lpstr>
      <vt:lpstr>日本ではじめての７－１１の店舗は</vt:lpstr>
      <vt:lpstr>日本の７－１１が「革命的」だったのは、1つには</vt:lpstr>
      <vt:lpstr>日本の７－１１が「革命的」だったのは、1つには</vt:lpstr>
      <vt:lpstr>日本の７－１１が「革命的」だと言われるもう1つの理由は</vt:lpstr>
      <vt:lpstr>日本の７－１１が「革命的」だと言われるもう1つの理由は</vt:lpstr>
      <vt:lpstr>日本には、現在７－１１の店舗が、</vt:lpstr>
      <vt:lpstr>日本には、現在７－１１の店舗が、</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プロジェクトX：挑戦者</dc:title>
  <dc:creator>Shoko</dc:creator>
  <cp:lastModifiedBy>Shoko Hamano</cp:lastModifiedBy>
  <cp:revision>24</cp:revision>
  <dcterms:created xsi:type="dcterms:W3CDTF">2013-09-01T23:09:23Z</dcterms:created>
  <dcterms:modified xsi:type="dcterms:W3CDTF">2013-09-01T23:14:18Z</dcterms:modified>
</cp:coreProperties>
</file>